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3.xml" ContentType="application/vnd.openxmlformats-officedocument.presentationml.notesSlide+xml"/>
  <Override PartName="/ppt/tags/tag11.xml" ContentType="application/vnd.openxmlformats-officedocument.presentationml.tags+xml"/>
  <Override PartName="/ppt/notesSlides/notesSlide4.xml" ContentType="application/vnd.openxmlformats-officedocument.presentationml.notesSlide+xml"/>
  <Override PartName="/ppt/tags/tag12.xml" ContentType="application/vnd.openxmlformats-officedocument.presentationml.tags+xml"/>
  <Override PartName="/ppt/notesSlides/notesSlide5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8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9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notesSlides/notesSlide10.xml" ContentType="application/vnd.openxmlformats-officedocument.presentationml.notesSlide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11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12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13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14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15.xml" ContentType="application/vnd.openxmlformats-officedocument.presentationml.notesSlide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notesSlides/notesSlide16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9" r:id="rId2"/>
    <p:sldId id="261" r:id="rId3"/>
    <p:sldId id="294" r:id="rId4"/>
    <p:sldId id="288" r:id="rId5"/>
    <p:sldId id="289" r:id="rId6"/>
    <p:sldId id="293" r:id="rId7"/>
    <p:sldId id="281" r:id="rId8"/>
    <p:sldId id="269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307" r:id="rId22"/>
    <p:sldId id="292" r:id="rId23"/>
    <p:sldId id="308" r:id="rId24"/>
    <p:sldId id="310" r:id="rId25"/>
    <p:sldId id="311" r:id="rId26"/>
    <p:sldId id="312" r:id="rId27"/>
    <p:sldId id="291" r:id="rId28"/>
    <p:sldId id="313" r:id="rId29"/>
    <p:sldId id="314" r:id="rId30"/>
    <p:sldId id="315" r:id="rId31"/>
    <p:sldId id="317" r:id="rId32"/>
    <p:sldId id="338" r:id="rId33"/>
    <p:sldId id="318" r:id="rId34"/>
    <p:sldId id="319" r:id="rId35"/>
    <p:sldId id="320" r:id="rId36"/>
    <p:sldId id="321" r:id="rId37"/>
    <p:sldId id="290" r:id="rId38"/>
    <p:sldId id="322" r:id="rId39"/>
    <p:sldId id="323" r:id="rId40"/>
    <p:sldId id="324" r:id="rId41"/>
    <p:sldId id="325" r:id="rId42"/>
    <p:sldId id="326" r:id="rId43"/>
    <p:sldId id="327" r:id="rId44"/>
    <p:sldId id="309" r:id="rId45"/>
    <p:sldId id="328" r:id="rId46"/>
    <p:sldId id="329" r:id="rId47"/>
    <p:sldId id="330" r:id="rId48"/>
    <p:sldId id="331" r:id="rId49"/>
    <p:sldId id="332" r:id="rId50"/>
    <p:sldId id="333" r:id="rId51"/>
    <p:sldId id="334" r:id="rId52"/>
    <p:sldId id="335" r:id="rId53"/>
    <p:sldId id="336" r:id="rId54"/>
    <p:sldId id="337" r:id="rId55"/>
    <p:sldId id="277" r:id="rId5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lang="ko-K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79CC93D-E52E-4D84-901B-11D7331DD495}">
          <p14:sldIdLst>
            <p14:sldId id="259"/>
            <p14:sldId id="261"/>
            <p14:sldId id="294"/>
            <p14:sldId id="288"/>
            <p14:sldId id="289"/>
          </p14:sldIdLst>
        </p14:section>
        <p14:section name="개요 및 목표" id="{ABA716BF-3A5C-4ADB-94C9-CFEF84EBA240}">
          <p14:sldIdLst>
            <p14:sldId id="293"/>
            <p14:sldId id="281"/>
            <p14:sldId id="269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292"/>
            <p14:sldId id="308"/>
            <p14:sldId id="310"/>
            <p14:sldId id="311"/>
            <p14:sldId id="312"/>
            <p14:sldId id="291"/>
            <p14:sldId id="313"/>
            <p14:sldId id="314"/>
            <p14:sldId id="315"/>
            <p14:sldId id="317"/>
            <p14:sldId id="338"/>
            <p14:sldId id="318"/>
            <p14:sldId id="319"/>
            <p14:sldId id="320"/>
            <p14:sldId id="321"/>
            <p14:sldId id="290"/>
            <p14:sldId id="322"/>
            <p14:sldId id="323"/>
            <p14:sldId id="324"/>
            <p14:sldId id="325"/>
            <p14:sldId id="326"/>
            <p14:sldId id="327"/>
            <p14:sldId id="309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</p14:sldIdLst>
        </p14:section>
        <p14:section name="결론 및 요약" id="{790CEF5B-569A-4C2F-BED5-750B08C0E5AD}">
          <p14:sldIdLst>
            <p14:sldId id="277"/>
          </p14:sldIdLst>
        </p14:section>
        <p14:section name="부록" id="{3F78B471-41DA-46F2-A8E4-97E471896AB3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9ED6"/>
    <a:srgbClr val="00330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74" autoAdjust="0"/>
    <p:restoredTop sz="83977" autoAdjust="0"/>
  </p:normalViewPr>
  <p:slideViewPr>
    <p:cSldViewPr>
      <p:cViewPr varScale="1">
        <p:scale>
          <a:sx n="93" d="100"/>
          <a:sy n="93" d="100"/>
        </p:scale>
        <p:origin x="-1638" y="-1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4" d="100"/>
        <a:sy n="154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144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1">
              <a:defRPr lang="ko-KR" sz="1200"/>
            </a:lvl1pPr>
          </a:lstStyle>
          <a:p>
            <a:endParaRPr lang="ko-KR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1">
              <a:defRPr lang="ko-KR" sz="1200"/>
            </a:lvl1pPr>
          </a:lstStyle>
          <a:p>
            <a:pPr latinLnBrk="1"/>
            <a:fld id="{D83FDC75-7F73-4A4A-A77C-09AADF00E0EA}" type="datetimeFigureOut">
              <a:rPr lang="en-US" altLang="ko-KR" smtClean="0"/>
              <a:pPr latinLnBrk="1"/>
              <a:t>3/27/2013</a:t>
            </a:fld>
            <a:endParaRPr lang="ko-K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1">
              <a:defRPr lang="ko-KR" sz="1200"/>
            </a:lvl1pPr>
          </a:lstStyle>
          <a:p>
            <a:endParaRPr lang="ko-K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1">
              <a:defRPr lang="ko-KR" sz="1200"/>
            </a:lvl1pPr>
          </a:lstStyle>
          <a:p>
            <a:fld id="{459226BF-1F13-42D3-80DC-373E7ADD1EBC}" type="slidenum">
              <a:rPr lang="ko-KR" smtClean="0"/>
              <a:pPr latinLnBrk="1"/>
              <a:t>‹#›</a:t>
            </a:fld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42588331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latinLnBrk="1">
              <a:defRPr lang="ko-KR" sz="1200"/>
            </a:lvl1pPr>
          </a:lstStyle>
          <a:p>
            <a:fld id="{48AEF76B-3757-4A0B-AF93-28494465C1DD}" type="datetimeFigureOut">
              <a:pPr latinLnBrk="1"/>
              <a:t>12/17/2009</a:t>
            </a:fld>
            <a:endParaRPr lang="ko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latinLnBrk="1"/>
            <a:r>
              <a:rPr lang="ko-KR"/>
              <a:t>마스터 텍스트 스타일 편집</a:t>
            </a:r>
          </a:p>
          <a:p>
            <a:pPr lvl="1" latinLnBrk="1"/>
            <a:r>
              <a:rPr lang="ko-KR"/>
              <a:t>둘째 수준</a:t>
            </a:r>
          </a:p>
          <a:p>
            <a:pPr lvl="2" latinLnBrk="1"/>
            <a:r>
              <a:rPr lang="ko-KR"/>
              <a:t>셋째 수준</a:t>
            </a:r>
          </a:p>
          <a:p>
            <a:pPr lvl="3" latinLnBrk="1"/>
            <a:r>
              <a:rPr lang="ko-KR"/>
              <a:t>넷째 수준</a:t>
            </a:r>
          </a:p>
          <a:p>
            <a:pPr lvl="4" latinLnBrk="1"/>
            <a:r>
              <a:rPr lang="ko-KR"/>
              <a:t>다섯째 수준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latinLnBrk="1">
              <a:defRPr lang="ko-KR" sz="1200"/>
            </a:lvl1pPr>
          </a:lstStyle>
          <a:p>
            <a:endParaRPr 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latinLnBrk="1">
              <a:defRPr lang="ko-KR" sz="1200"/>
            </a:lvl1pPr>
          </a:lstStyle>
          <a:p>
            <a:fld id="{75693FD4-8F83-4EF7-AC3F-0DC0388986B0}" type="slidenum">
              <a:pPr latinLnBrk="1"/>
              <a:t>‹#›</a:t>
            </a:fld>
            <a:endParaRPr lang="ko-KR"/>
          </a:p>
        </p:txBody>
      </p:sp>
    </p:spTree>
    <p:extLst>
      <p:ext uri="{BB962C8B-B14F-4D97-AF65-F5344CB8AC3E}">
        <p14:creationId xmlns:p14="http://schemas.microsoft.com/office/powerpoint/2010/main" val="3902133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lang="ko-K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/>
            </a:pPr>
            <a:r>
              <a:rPr lang="ko-KR" dirty="0" smtClean="0"/>
              <a:t>이 서식 파일은 그룹 환경에서 교육 자료를 프레젠테이션할 때 시작 파일로 사용할 수 있습니다.</a:t>
            </a:r>
          </a:p>
          <a:p>
            <a:endParaRPr lang="ko-KR" dirty="0" smtClean="0"/>
          </a:p>
          <a:p>
            <a:pPr lvl="0" latinLnBrk="1"/>
            <a:r>
              <a:rPr lang="ko-KR" sz="1200" b="1" dirty="0" smtClean="0"/>
              <a:t>구역</a:t>
            </a:r>
            <a:endParaRPr lang="ko-KR" sz="1200" b="0" dirty="0" smtClean="0"/>
          </a:p>
          <a:p>
            <a:pPr lvl="0" latinLnBrk="1"/>
            <a:r>
              <a:rPr lang="ko-KR" sz="1200" b="0" dirty="0" smtClean="0"/>
              <a:t>구역을 추가하려면 슬라이드를 마우스 오른쪽 단추로 클릭하십시오.</a:t>
            </a:r>
            <a:r>
              <a:rPr lang="ko-KR" sz="1200" b="0" baseline="0" dirty="0" smtClean="0"/>
              <a:t> 구역을 사용하면 슬라이드를 쉽게 구성할 수 있으며, 여러 작성자가 원활하게 협력하여 슬라이드를 작성할 수 있습니다.</a:t>
            </a:r>
            <a:endParaRPr lang="ko-KR" sz="1200" b="0" dirty="0" smtClean="0"/>
          </a:p>
          <a:p>
            <a:pPr lvl="0" latinLnBrk="1"/>
            <a:endParaRPr lang="ko-KR" sz="1200" b="1" dirty="0" smtClean="0"/>
          </a:p>
          <a:p>
            <a:pPr lvl="0" latinLnBrk="1"/>
            <a:r>
              <a:rPr lang="ko-KR" sz="1200" b="1" dirty="0" smtClean="0"/>
              <a:t>메모</a:t>
            </a:r>
          </a:p>
          <a:p>
            <a:pPr lvl="0" latinLnBrk="1"/>
            <a:r>
              <a:rPr lang="ko-KR" sz="1200" dirty="0" smtClean="0"/>
              <a:t>설명을 제공하거나 청중에게 자세한 내용을 알릴 때 메모를 사용합니다.</a:t>
            </a:r>
            <a:r>
              <a:rPr lang="ko-KR" sz="1200" baseline="0" dirty="0" smtClean="0"/>
              <a:t> 프레젠테이션하는 동안 프레젠테이션 보기에서 이러한 메모를 볼 수 있습니다. </a:t>
            </a:r>
          </a:p>
          <a:p>
            <a:pPr lvl="0" latinLnBrk="1">
              <a:buFontTx/>
              <a:buNone/>
            </a:pPr>
            <a:r>
              <a:rPr lang="ko-KR" sz="1200" dirty="0" smtClean="0"/>
              <a:t>글꼴 크기에 주의(접근성, 가시성, 비디오 테이프 작성, 온라인 재생 등에 중요함)</a:t>
            </a:r>
          </a:p>
          <a:p>
            <a:pPr lvl="0" latinLnBrk="1"/>
            <a:endParaRPr lang="ko-KR" sz="1200" dirty="0" smtClean="0"/>
          </a:p>
          <a:p>
            <a:pPr lvl="0" latinLnBrk="1">
              <a:buFontTx/>
              <a:buNone/>
            </a:pPr>
            <a:r>
              <a:rPr lang="ko-KR" sz="1200" b="1" dirty="0" smtClean="0"/>
              <a:t>배색 </a:t>
            </a:r>
          </a:p>
          <a:p>
            <a:pPr lvl="0" latinLnBrk="1">
              <a:buFontTx/>
              <a:buNone/>
            </a:pPr>
            <a:r>
              <a:rPr lang="ko-KR" sz="1200" dirty="0" smtClean="0"/>
              <a:t>그래프, 차트 및 텍스트 상자에 특히 주의를 기울이십시오.</a:t>
            </a:r>
            <a:r>
              <a:rPr lang="ko-KR" sz="1200" baseline="0" dirty="0" smtClean="0"/>
              <a:t> </a:t>
            </a:r>
            <a:endParaRPr lang="ko-KR" sz="1200" dirty="0" smtClean="0"/>
          </a:p>
          <a:p>
            <a:pPr lvl="0" latinLnBrk="1"/>
            <a:r>
              <a:rPr lang="ko-KR" sz="1200" dirty="0" smtClean="0"/>
              <a:t>참석자가 흑백이나 </a:t>
            </a:r>
            <a:r>
              <a:rPr lang="ko-KR" sz="1200" dirty="0" err="1" smtClean="0"/>
              <a:t>회색조</a:t>
            </a:r>
            <a:r>
              <a:rPr lang="ko-KR" sz="1200" dirty="0" smtClean="0"/>
              <a:t>로 인쇄할 경우를 고려해야 합니다. 테스트로 인쇄하여 흑백이나 </a:t>
            </a:r>
            <a:r>
              <a:rPr lang="ko-KR" sz="1200" dirty="0" err="1" smtClean="0"/>
              <a:t>회색조</a:t>
            </a:r>
            <a:r>
              <a:rPr lang="ko-KR" sz="1200" dirty="0" smtClean="0"/>
              <a:t>로 인쇄해도 색에 문제가 없는지 확인하십시오.</a:t>
            </a:r>
          </a:p>
          <a:p>
            <a:pPr lvl="0" latinLnBrk="1">
              <a:buFontTx/>
              <a:buNone/>
            </a:pPr>
            <a:endParaRPr lang="ko-KR" sz="1200" dirty="0" smtClean="0"/>
          </a:p>
          <a:p>
            <a:pPr lvl="0" latinLnBrk="1">
              <a:buFontTx/>
              <a:buNone/>
            </a:pPr>
            <a:r>
              <a:rPr lang="ko-KR" sz="1200" b="1" dirty="0" smtClean="0"/>
              <a:t>그래픽, 테이블 및 그래프</a:t>
            </a:r>
          </a:p>
          <a:p>
            <a:pPr lvl="0" latinLnBrk="1"/>
            <a:r>
              <a:rPr lang="ko-KR" sz="1200" dirty="0" smtClean="0"/>
              <a:t>간결하게 유지하십시오. 가능한 일관되고 혼란스럽지 않은 스타일과 색을 사용하는 것이 좋습니다.</a:t>
            </a:r>
          </a:p>
          <a:p>
            <a:pPr lvl="0" latinLnBrk="1"/>
            <a:r>
              <a:rPr lang="ko-KR" sz="1200" dirty="0" smtClean="0"/>
              <a:t>모든 그래프와 표에 레이블을 추가합니다.</a:t>
            </a:r>
          </a:p>
          <a:p>
            <a:endParaRPr lang="ko-KR" dirty="0" smtClean="0"/>
          </a:p>
          <a:p>
            <a:endParaRPr lang="ko-KR" dirty="0" smtClean="0"/>
          </a:p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ko-KR" smtClean="0"/>
              <a:pPr latinLnBrk="1"/>
              <a:t>1</a:t>
            </a:fld>
            <a:endParaRPr lang="ko-K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ko-KR" smtClean="0"/>
              <a:t>Microsoft </a:t>
            </a:r>
            <a:r>
              <a:rPr lang="ko-KR" b="1" smtClean="0"/>
              <a:t>탁월한 엔지니어링</a:t>
            </a:r>
            <a:endParaRPr lang="ko-KR" smtClean="0"/>
          </a:p>
        </p:txBody>
      </p:sp>
      <p:sp>
        <p:nvSpPr>
          <p:cNvPr id="4608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ko-KR" smtClean="0"/>
              <a:t>Microsoft 기밀 문서</a:t>
            </a:r>
          </a:p>
        </p:txBody>
      </p:sp>
      <p:sp>
        <p:nvSpPr>
          <p:cNvPr id="4608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latinLnBrk="1"/>
            <a:fld id="{F2C51ECC-86A3-4073-ADEB-F5E3C216F85C}" type="slidenum">
              <a:rPr lang="en-US" altLang="ko-KR" smtClean="0"/>
              <a:pPr latinLnBrk="1"/>
              <a:t>10</a:t>
            </a:fld>
            <a:endParaRPr lang="ko-KR" smtClean="0"/>
          </a:p>
        </p:txBody>
      </p:sp>
      <p:sp>
        <p:nvSpPr>
          <p:cNvPr id="460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450850"/>
            <a:ext cx="4572000" cy="3429000"/>
          </a:xfrm>
          <a:ln/>
        </p:spPr>
      </p:sp>
      <p:sp>
        <p:nvSpPr>
          <p:cNvPr id="460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7492" y="4130103"/>
            <a:ext cx="6261652" cy="4593861"/>
          </a:xfrm>
          <a:noFill/>
          <a:ln/>
        </p:spPr>
        <p:txBody>
          <a:bodyPr/>
          <a:lstStyle/>
          <a:p>
            <a:endParaRPr lang="ko-KR" dirty="0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ko-KR" smtClean="0"/>
              <a:t>Microsoft </a:t>
            </a:r>
            <a:r>
              <a:rPr lang="ko-KR" b="1" smtClean="0"/>
              <a:t>탁월한 엔지니어링</a:t>
            </a:r>
            <a:endParaRPr lang="ko-KR" smtClean="0"/>
          </a:p>
        </p:txBody>
      </p:sp>
      <p:sp>
        <p:nvSpPr>
          <p:cNvPr id="4608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ko-KR" smtClean="0"/>
              <a:t>Microsoft 기밀 문서</a:t>
            </a:r>
          </a:p>
        </p:txBody>
      </p:sp>
      <p:sp>
        <p:nvSpPr>
          <p:cNvPr id="4608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latinLnBrk="1"/>
            <a:fld id="{F2C51ECC-86A3-4073-ADEB-F5E3C216F85C}" type="slidenum">
              <a:rPr lang="en-US" altLang="ko-KR" smtClean="0"/>
              <a:pPr latinLnBrk="1"/>
              <a:t>11</a:t>
            </a:fld>
            <a:endParaRPr lang="ko-KR" smtClean="0"/>
          </a:p>
        </p:txBody>
      </p:sp>
      <p:sp>
        <p:nvSpPr>
          <p:cNvPr id="460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450850"/>
            <a:ext cx="4572000" cy="3429000"/>
          </a:xfrm>
          <a:ln/>
        </p:spPr>
      </p:sp>
      <p:sp>
        <p:nvSpPr>
          <p:cNvPr id="460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7492" y="4130103"/>
            <a:ext cx="6261652" cy="4593861"/>
          </a:xfrm>
          <a:noFill/>
          <a:ln/>
        </p:spPr>
        <p:txBody>
          <a:bodyPr/>
          <a:lstStyle/>
          <a:p>
            <a:endParaRPr lang="ko-KR" dirty="0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ko-KR" smtClean="0"/>
              <a:t>Microsoft </a:t>
            </a:r>
            <a:r>
              <a:rPr lang="ko-KR" b="1" smtClean="0"/>
              <a:t>탁월한 엔지니어링</a:t>
            </a:r>
            <a:endParaRPr lang="ko-KR" smtClean="0"/>
          </a:p>
        </p:txBody>
      </p:sp>
      <p:sp>
        <p:nvSpPr>
          <p:cNvPr id="4608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ko-KR" smtClean="0"/>
              <a:t>Microsoft 기밀 문서</a:t>
            </a:r>
          </a:p>
        </p:txBody>
      </p:sp>
      <p:sp>
        <p:nvSpPr>
          <p:cNvPr id="4608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latinLnBrk="1"/>
            <a:fld id="{F2C51ECC-86A3-4073-ADEB-F5E3C216F85C}" type="slidenum">
              <a:rPr lang="en-US" altLang="ko-KR" smtClean="0"/>
              <a:pPr latinLnBrk="1"/>
              <a:t>12</a:t>
            </a:fld>
            <a:endParaRPr lang="ko-KR" smtClean="0"/>
          </a:p>
        </p:txBody>
      </p:sp>
      <p:sp>
        <p:nvSpPr>
          <p:cNvPr id="460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450850"/>
            <a:ext cx="4572000" cy="3429000"/>
          </a:xfrm>
          <a:ln/>
        </p:spPr>
      </p:sp>
      <p:sp>
        <p:nvSpPr>
          <p:cNvPr id="460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7492" y="4130103"/>
            <a:ext cx="6261652" cy="4593861"/>
          </a:xfrm>
          <a:noFill/>
          <a:ln/>
        </p:spPr>
        <p:txBody>
          <a:bodyPr/>
          <a:lstStyle/>
          <a:p>
            <a:endParaRPr lang="ko-KR" dirty="0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1">
              <a:lnSpc>
                <a:spcPct val="80000"/>
              </a:lnSpc>
            </a:pPr>
            <a:r>
              <a:rPr lang="ko-KR" dirty="0" smtClean="0"/>
              <a:t>프레젠테이션에 대한 간략한 개요를 제공하십시오.</a:t>
            </a:r>
            <a:r>
              <a:rPr lang="ko-KR" baseline="0" dirty="0" smtClean="0"/>
              <a:t> 프</a:t>
            </a:r>
            <a:r>
              <a:rPr lang="ko-KR" dirty="0" smtClean="0"/>
              <a:t>레젠테이션의 핵심 내용과 중요한 이유를 설명하십시오.</a:t>
            </a:r>
          </a:p>
          <a:p>
            <a:pPr latinLnBrk="1">
              <a:lnSpc>
                <a:spcPct val="80000"/>
              </a:lnSpc>
            </a:pPr>
            <a:r>
              <a:rPr lang="ko-KR" dirty="0" smtClean="0"/>
              <a:t>각 주요 항목을 소개하십시오.</a:t>
            </a:r>
          </a:p>
          <a:p>
            <a:r>
              <a:rPr lang="ko-KR" dirty="0" smtClean="0"/>
              <a:t>청중에게 프레젠테이션 방향을 제시하기 위해</a:t>
            </a:r>
            <a:r>
              <a:rPr lang="ko-KR" baseline="0" dirty="0" smtClean="0"/>
              <a:t> 프레젠테이션 </a:t>
            </a:r>
            <a:r>
              <a:rPr lang="ko-KR" dirty="0" smtClean="0"/>
              <a:t>전체에서 이 개요 슬라이드를 반복하고 다음에 토론할 특정 항목을 강조할 수 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EC6EAC7D-5A89-47C2-8ABA-56C9C2DEF7A4}" type="slidenum">
              <a:rPr lang="en-US" altLang="ko-KR" smtClean="0"/>
              <a:pPr latinLnBrk="1"/>
              <a:t>22</a:t>
            </a:fld>
            <a:endParaRPr lang="ko-K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1">
              <a:lnSpc>
                <a:spcPct val="80000"/>
              </a:lnSpc>
            </a:pPr>
            <a:r>
              <a:rPr lang="ko-KR" dirty="0" smtClean="0"/>
              <a:t>프레젠테이션에 대한 간략한 개요를 제공하십시오.</a:t>
            </a:r>
            <a:r>
              <a:rPr lang="ko-KR" baseline="0" dirty="0" smtClean="0"/>
              <a:t> 프</a:t>
            </a:r>
            <a:r>
              <a:rPr lang="ko-KR" dirty="0" smtClean="0"/>
              <a:t>레젠테이션의 핵심 내용과 중요한 이유를 설명하십시오.</a:t>
            </a:r>
          </a:p>
          <a:p>
            <a:pPr latinLnBrk="1">
              <a:lnSpc>
                <a:spcPct val="80000"/>
              </a:lnSpc>
            </a:pPr>
            <a:r>
              <a:rPr lang="ko-KR" dirty="0" smtClean="0"/>
              <a:t>각 주요 항목을 소개하십시오.</a:t>
            </a:r>
          </a:p>
          <a:p>
            <a:r>
              <a:rPr lang="ko-KR" dirty="0" smtClean="0"/>
              <a:t>청중에게 프레젠테이션 방향을 제시하기 위해</a:t>
            </a:r>
            <a:r>
              <a:rPr lang="ko-KR" baseline="0" dirty="0" smtClean="0"/>
              <a:t> 프레젠테이션 </a:t>
            </a:r>
            <a:r>
              <a:rPr lang="ko-KR" dirty="0" smtClean="0"/>
              <a:t>전체에서 이 개요 슬라이드를 반복하고 다음에 토론할 특정 항목을 강조할 수 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EC6EAC7D-5A89-47C2-8ABA-56C9C2DEF7A4}" type="slidenum">
              <a:rPr lang="en-US" altLang="ko-KR" smtClean="0"/>
              <a:pPr latinLnBrk="1"/>
              <a:t>27</a:t>
            </a:fld>
            <a:endParaRPr lang="ko-K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1">
              <a:lnSpc>
                <a:spcPct val="80000"/>
              </a:lnSpc>
            </a:pPr>
            <a:r>
              <a:rPr lang="ko-KR" dirty="0" smtClean="0"/>
              <a:t>프레젠테이션에 대한 간략한 개요를 제공하십시오.</a:t>
            </a:r>
            <a:r>
              <a:rPr lang="ko-KR" baseline="0" dirty="0" smtClean="0"/>
              <a:t> 프</a:t>
            </a:r>
            <a:r>
              <a:rPr lang="ko-KR" dirty="0" smtClean="0"/>
              <a:t>레젠테이션의 핵심 내용과 중요한 이유를 설명하십시오.</a:t>
            </a:r>
          </a:p>
          <a:p>
            <a:pPr latinLnBrk="1">
              <a:lnSpc>
                <a:spcPct val="80000"/>
              </a:lnSpc>
            </a:pPr>
            <a:r>
              <a:rPr lang="ko-KR" dirty="0" smtClean="0"/>
              <a:t>각 주요 항목을 소개하십시오.</a:t>
            </a:r>
          </a:p>
          <a:p>
            <a:r>
              <a:rPr lang="ko-KR" dirty="0" smtClean="0"/>
              <a:t>청중에게 프레젠테이션 방향을 제시하기 위해</a:t>
            </a:r>
            <a:r>
              <a:rPr lang="ko-KR" baseline="0" dirty="0" smtClean="0"/>
              <a:t> 프레젠테이션 </a:t>
            </a:r>
            <a:r>
              <a:rPr lang="ko-KR" dirty="0" smtClean="0"/>
              <a:t>전체에서 이 개요 슬라이드를 반복하고 다음에 토론할 특정 항목을 강조할 수 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EC6EAC7D-5A89-47C2-8ABA-56C9C2DEF7A4}" type="slidenum">
              <a:rPr lang="en-US" altLang="ko-KR" smtClean="0"/>
              <a:pPr latinLnBrk="1"/>
              <a:t>37</a:t>
            </a:fld>
            <a:endParaRPr lang="ko-K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1">
              <a:lnSpc>
                <a:spcPct val="80000"/>
              </a:lnSpc>
            </a:pPr>
            <a:r>
              <a:rPr lang="ko-KR" dirty="0" smtClean="0"/>
              <a:t>프레젠테이션에 대한 간략한 개요를 제공하십시오.</a:t>
            </a:r>
            <a:r>
              <a:rPr lang="ko-KR" baseline="0" dirty="0" smtClean="0"/>
              <a:t> 프</a:t>
            </a:r>
            <a:r>
              <a:rPr lang="ko-KR" dirty="0" smtClean="0"/>
              <a:t>레젠테이션의 핵심 내용과 중요한 이유를 설명하십시오.</a:t>
            </a:r>
          </a:p>
          <a:p>
            <a:pPr latinLnBrk="1">
              <a:lnSpc>
                <a:spcPct val="80000"/>
              </a:lnSpc>
            </a:pPr>
            <a:r>
              <a:rPr lang="ko-KR" dirty="0" smtClean="0"/>
              <a:t>각 주요 항목을 소개하십시오.</a:t>
            </a:r>
          </a:p>
          <a:p>
            <a:r>
              <a:rPr lang="ko-KR" dirty="0" smtClean="0"/>
              <a:t>청중에게 프레젠테이션 방향을 제시하기 위해</a:t>
            </a:r>
            <a:r>
              <a:rPr lang="ko-KR" baseline="0" dirty="0" smtClean="0"/>
              <a:t> 프레젠테이션 </a:t>
            </a:r>
            <a:r>
              <a:rPr lang="ko-KR" dirty="0" smtClean="0"/>
              <a:t>전체에서 이 개요 슬라이드를 반복하고 다음에 토론할 특정 항목을 강조할 수 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EC6EAC7D-5A89-47C2-8ABA-56C9C2DEF7A4}" type="slidenum">
              <a:rPr lang="en-US" altLang="ko-KR" smtClean="0"/>
              <a:pPr latinLnBrk="1"/>
              <a:t>44</a:t>
            </a:fld>
            <a:endParaRPr lang="ko-K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ko-KR" dirty="0" smtClean="0"/>
              <a:t>Microsoft </a:t>
            </a:r>
            <a:r>
              <a:rPr lang="ko-KR" b="1" dirty="0" smtClean="0"/>
              <a:t>탁월한 엔지니어링</a:t>
            </a:r>
            <a:endParaRPr lang="ko-KR" dirty="0" smtClean="0"/>
          </a:p>
        </p:txBody>
      </p:sp>
      <p:sp>
        <p:nvSpPr>
          <p:cNvPr id="41987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ko-KR" dirty="0" smtClean="0"/>
              <a:t>Microsoft 기밀 문서</a:t>
            </a:r>
          </a:p>
        </p:txBody>
      </p:sp>
      <p:sp>
        <p:nvSpPr>
          <p:cNvPr id="41988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latinLnBrk="1"/>
            <a:fld id="{B2B44A5F-6CE4-493C-A0D7-6834FF76660C}" type="slidenum">
              <a:rPr lang="en-US" altLang="ko-KR" smtClean="0"/>
              <a:pPr latinLnBrk="1"/>
              <a:t>55</a:t>
            </a:fld>
            <a:endParaRPr lang="ko-KR" dirty="0" smtClean="0"/>
          </a:p>
        </p:txBody>
      </p:sp>
      <p:sp>
        <p:nvSpPr>
          <p:cNvPr id="419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450850"/>
            <a:ext cx="4572000" cy="3429000"/>
          </a:xfrm>
          <a:ln/>
        </p:spPr>
      </p:sp>
      <p:sp>
        <p:nvSpPr>
          <p:cNvPr id="4199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7492" y="4130104"/>
            <a:ext cx="6261652" cy="4554823"/>
          </a:xfrm>
          <a:noFill/>
          <a:ln/>
        </p:spPr>
        <p:txBody>
          <a:bodyPr/>
          <a:lstStyle/>
          <a:p>
            <a:pPr latinLnBrk="1">
              <a:buFontTx/>
              <a:buNone/>
            </a:pPr>
            <a:endParaRPr lang="ko-KR" dirty="0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1">
              <a:lnSpc>
                <a:spcPct val="80000"/>
              </a:lnSpc>
            </a:pPr>
            <a:r>
              <a:rPr lang="ko-KR" dirty="0" smtClean="0"/>
              <a:t>프레젠테이션에 대한 간략한 개요를 제공하십시오.</a:t>
            </a:r>
            <a:r>
              <a:rPr lang="ko-KR" baseline="0" dirty="0" smtClean="0"/>
              <a:t> 프</a:t>
            </a:r>
            <a:r>
              <a:rPr lang="ko-KR" dirty="0" smtClean="0"/>
              <a:t>레젠테이션의 핵심 내용과 중요한 이유를 설명하십시오.</a:t>
            </a:r>
          </a:p>
          <a:p>
            <a:pPr latinLnBrk="1">
              <a:lnSpc>
                <a:spcPct val="80000"/>
              </a:lnSpc>
            </a:pPr>
            <a:r>
              <a:rPr lang="ko-KR" dirty="0" smtClean="0"/>
              <a:t>각 주요 항목을 소개하십시오.</a:t>
            </a:r>
          </a:p>
          <a:p>
            <a:r>
              <a:rPr lang="ko-KR" dirty="0" smtClean="0"/>
              <a:t>청중에게 프레젠테이션 방향을 제시하기 위해</a:t>
            </a:r>
            <a:r>
              <a:rPr lang="ko-KR" baseline="0" dirty="0" smtClean="0"/>
              <a:t> 프레젠테이션 </a:t>
            </a:r>
            <a:r>
              <a:rPr lang="ko-KR" dirty="0" smtClean="0"/>
              <a:t>전체에서 이 개요 슬라이드를 반복하고 다음에 토론할 특정 항목을 강조할 수 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EC6EAC7D-5A89-47C2-8ABA-56C9C2DEF7A4}" type="slidenum">
              <a:rPr lang="en-US" altLang="ko-KR" smtClean="0"/>
              <a:pPr latinLnBrk="1"/>
              <a:t>2</a:t>
            </a:fld>
            <a:endParaRPr lang="ko-K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1">
              <a:lnSpc>
                <a:spcPct val="80000"/>
              </a:lnSpc>
            </a:pPr>
            <a:r>
              <a:rPr lang="ko-KR" dirty="0" smtClean="0"/>
              <a:t>프레젠테이션에 대한 간략한 개요를 제공하십시오.</a:t>
            </a:r>
            <a:r>
              <a:rPr lang="ko-KR" baseline="0" dirty="0" smtClean="0"/>
              <a:t> 프</a:t>
            </a:r>
            <a:r>
              <a:rPr lang="ko-KR" dirty="0" smtClean="0"/>
              <a:t>레젠테이션의 핵심 내용과 중요한 이유를 설명하십시오.</a:t>
            </a:r>
          </a:p>
          <a:p>
            <a:pPr latinLnBrk="1">
              <a:lnSpc>
                <a:spcPct val="80000"/>
              </a:lnSpc>
            </a:pPr>
            <a:r>
              <a:rPr lang="ko-KR" dirty="0" smtClean="0"/>
              <a:t>각 주요 항목을 소개하십시오.</a:t>
            </a:r>
          </a:p>
          <a:p>
            <a:r>
              <a:rPr lang="ko-KR" dirty="0" smtClean="0"/>
              <a:t>청중에게 프레젠테이션 방향을 제시하기 위해</a:t>
            </a:r>
            <a:r>
              <a:rPr lang="ko-KR" baseline="0" dirty="0" smtClean="0"/>
              <a:t> 프레젠테이션 </a:t>
            </a:r>
            <a:r>
              <a:rPr lang="ko-KR" dirty="0" smtClean="0"/>
              <a:t>전체에서 이 개요 슬라이드를 반복하고 다음에 토론할 특정 항목을 강조할 수 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EC6EAC7D-5A89-47C2-8ABA-56C9C2DEF7A4}" type="slidenum">
              <a:rPr lang="en-US" altLang="ko-KR" smtClean="0"/>
              <a:pPr latinLnBrk="1"/>
              <a:t>3</a:t>
            </a:fld>
            <a:endParaRPr lang="ko-K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/>
            </a:pPr>
            <a:r>
              <a:rPr lang="ko-KR" dirty="0" smtClean="0"/>
              <a:t>이 서식 파일은 그룹 환경에서 교육 자료를 프레젠테이션할 때 시작 파일로 사용할 수 있습니다.</a:t>
            </a:r>
          </a:p>
          <a:p>
            <a:endParaRPr lang="ko-KR" dirty="0" smtClean="0"/>
          </a:p>
          <a:p>
            <a:pPr lvl="0" latinLnBrk="1"/>
            <a:r>
              <a:rPr lang="ko-KR" sz="1200" b="1" dirty="0" smtClean="0"/>
              <a:t>구역</a:t>
            </a:r>
            <a:endParaRPr lang="ko-KR" sz="1200" b="0" dirty="0" smtClean="0"/>
          </a:p>
          <a:p>
            <a:pPr lvl="0" latinLnBrk="1"/>
            <a:r>
              <a:rPr lang="ko-KR" sz="1200" b="0" dirty="0" smtClean="0"/>
              <a:t>구역을 추가하려면 슬라이드를 마우스 오른쪽 단추로 클릭하십시오.</a:t>
            </a:r>
            <a:r>
              <a:rPr lang="ko-KR" sz="1200" b="0" baseline="0" dirty="0" smtClean="0"/>
              <a:t> 구역을 사용하면 슬라이드를 쉽게 구성할 수 있으며, 여러 작성자가 원활하게 협력하여 슬라이드를 작성할 수 있습니다.</a:t>
            </a:r>
            <a:endParaRPr lang="ko-KR" sz="1200" b="0" dirty="0" smtClean="0"/>
          </a:p>
          <a:p>
            <a:pPr lvl="0" latinLnBrk="1"/>
            <a:endParaRPr lang="ko-KR" sz="1200" b="1" dirty="0" smtClean="0"/>
          </a:p>
          <a:p>
            <a:pPr lvl="0" latinLnBrk="1"/>
            <a:r>
              <a:rPr lang="ko-KR" sz="1200" b="1" dirty="0" smtClean="0"/>
              <a:t>메모</a:t>
            </a:r>
          </a:p>
          <a:p>
            <a:pPr lvl="0" latinLnBrk="1"/>
            <a:r>
              <a:rPr lang="ko-KR" sz="1200" dirty="0" smtClean="0"/>
              <a:t>설명을 제공하거나 청중에게 자세한 내용을 알릴 때 메모를 사용합니다.</a:t>
            </a:r>
            <a:r>
              <a:rPr lang="ko-KR" sz="1200" baseline="0" dirty="0" smtClean="0"/>
              <a:t> 프레젠테이션하는 동안 프레젠테이션 보기에서 이러한 메모를 볼 수 있습니다. </a:t>
            </a:r>
          </a:p>
          <a:p>
            <a:pPr lvl="0" latinLnBrk="1">
              <a:buFontTx/>
              <a:buNone/>
            </a:pPr>
            <a:r>
              <a:rPr lang="ko-KR" sz="1200" dirty="0" smtClean="0"/>
              <a:t>글꼴 크기에 주의(접근성, 가시성, 비디오 테이프 작성, 온라인 재생 등에 중요함)</a:t>
            </a:r>
          </a:p>
          <a:p>
            <a:pPr lvl="0" latinLnBrk="1"/>
            <a:endParaRPr lang="ko-KR" sz="1200" dirty="0" smtClean="0"/>
          </a:p>
          <a:p>
            <a:pPr lvl="0" latinLnBrk="1">
              <a:buFontTx/>
              <a:buNone/>
            </a:pPr>
            <a:r>
              <a:rPr lang="ko-KR" sz="1200" b="1" dirty="0" smtClean="0"/>
              <a:t>배색 </a:t>
            </a:r>
          </a:p>
          <a:p>
            <a:pPr lvl="0" latinLnBrk="1">
              <a:buFontTx/>
              <a:buNone/>
            </a:pPr>
            <a:r>
              <a:rPr lang="ko-KR" sz="1200" dirty="0" smtClean="0"/>
              <a:t>그래프, 차트 및 텍스트 상자에 특히 주의를 기울이십시오.</a:t>
            </a:r>
            <a:r>
              <a:rPr lang="ko-KR" sz="1200" baseline="0" dirty="0" smtClean="0"/>
              <a:t> </a:t>
            </a:r>
            <a:endParaRPr lang="ko-KR" sz="1200" dirty="0" smtClean="0"/>
          </a:p>
          <a:p>
            <a:pPr lvl="0" latinLnBrk="1"/>
            <a:r>
              <a:rPr lang="ko-KR" sz="1200" dirty="0" smtClean="0"/>
              <a:t>참석자가 흑백이나 </a:t>
            </a:r>
            <a:r>
              <a:rPr lang="ko-KR" sz="1200" dirty="0" err="1" smtClean="0"/>
              <a:t>회색조</a:t>
            </a:r>
            <a:r>
              <a:rPr lang="ko-KR" sz="1200" dirty="0" smtClean="0"/>
              <a:t>로 인쇄할 경우를 고려해야 합니다. 테스트로 인쇄하여 흑백이나 </a:t>
            </a:r>
            <a:r>
              <a:rPr lang="ko-KR" sz="1200" dirty="0" err="1" smtClean="0"/>
              <a:t>회색조</a:t>
            </a:r>
            <a:r>
              <a:rPr lang="ko-KR" sz="1200" dirty="0" smtClean="0"/>
              <a:t>로 인쇄해도 색에 문제가 없는지 확인하십시오.</a:t>
            </a:r>
          </a:p>
          <a:p>
            <a:pPr lvl="0" latinLnBrk="1">
              <a:buFontTx/>
              <a:buNone/>
            </a:pPr>
            <a:endParaRPr lang="ko-KR" sz="1200" dirty="0" smtClean="0"/>
          </a:p>
          <a:p>
            <a:pPr lvl="0" latinLnBrk="1">
              <a:buFontTx/>
              <a:buNone/>
            </a:pPr>
            <a:r>
              <a:rPr lang="ko-KR" sz="1200" b="1" dirty="0" smtClean="0"/>
              <a:t>그래픽, 테이블 및 그래프</a:t>
            </a:r>
          </a:p>
          <a:p>
            <a:pPr lvl="0" latinLnBrk="1"/>
            <a:r>
              <a:rPr lang="ko-KR" sz="1200" dirty="0" smtClean="0"/>
              <a:t>간결하게 유지하십시오. 가능한 일관되고 혼란스럽지 않은 스타일과 색을 사용하는 것이 좋습니다.</a:t>
            </a:r>
          </a:p>
          <a:p>
            <a:pPr lvl="0" latinLnBrk="1"/>
            <a:r>
              <a:rPr lang="ko-KR" sz="1200" dirty="0" smtClean="0"/>
              <a:t>모든 그래프와 표에 레이블을 추가합니다.</a:t>
            </a:r>
          </a:p>
          <a:p>
            <a:endParaRPr lang="ko-KR" dirty="0" smtClean="0"/>
          </a:p>
          <a:p>
            <a:endParaRPr lang="ko-KR" dirty="0" smtClean="0"/>
          </a:p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EC6EAC7D-5A89-47C2-8ABA-56C9C2DEF7A4}" type="slidenum">
              <a:rPr lang="en-US" altLang="ko-KR" smtClean="0"/>
              <a:pPr latinLnBrk="1"/>
              <a:t>4</a:t>
            </a:fld>
            <a:endParaRPr lang="ko-K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/>
            </a:pPr>
            <a:r>
              <a:rPr lang="ko-KR" dirty="0" smtClean="0"/>
              <a:t>이 서식 파일은 그룹 환경에서 교육 자료를 프레젠테이션할 때 시작 파일로 사용할 수 있습니다.</a:t>
            </a:r>
          </a:p>
          <a:p>
            <a:endParaRPr lang="ko-KR" dirty="0" smtClean="0"/>
          </a:p>
          <a:p>
            <a:pPr lvl="0" latinLnBrk="1"/>
            <a:r>
              <a:rPr lang="ko-KR" sz="1200" b="1" dirty="0" smtClean="0"/>
              <a:t>구역</a:t>
            </a:r>
            <a:endParaRPr lang="ko-KR" sz="1200" b="0" dirty="0" smtClean="0"/>
          </a:p>
          <a:p>
            <a:pPr lvl="0" latinLnBrk="1"/>
            <a:r>
              <a:rPr lang="ko-KR" sz="1200" b="0" dirty="0" smtClean="0"/>
              <a:t>구역을 추가하려면 슬라이드를 마우스 오른쪽 단추로 클릭하십시오.</a:t>
            </a:r>
            <a:r>
              <a:rPr lang="ko-KR" sz="1200" b="0" baseline="0" dirty="0" smtClean="0"/>
              <a:t> 구역을 사용하면 슬라이드를 쉽게 구성할 수 있으며, 여러 작성자가 원활하게 협력하여 슬라이드를 작성할 수 있습니다.</a:t>
            </a:r>
            <a:endParaRPr lang="ko-KR" sz="1200" b="0" dirty="0" smtClean="0"/>
          </a:p>
          <a:p>
            <a:pPr lvl="0" latinLnBrk="1"/>
            <a:endParaRPr lang="ko-KR" sz="1200" b="1" dirty="0" smtClean="0"/>
          </a:p>
          <a:p>
            <a:pPr lvl="0" latinLnBrk="1"/>
            <a:r>
              <a:rPr lang="ko-KR" sz="1200" b="1" dirty="0" smtClean="0"/>
              <a:t>메모</a:t>
            </a:r>
          </a:p>
          <a:p>
            <a:pPr lvl="0" latinLnBrk="1"/>
            <a:r>
              <a:rPr lang="ko-KR" sz="1200" dirty="0" smtClean="0"/>
              <a:t>설명을 제공하거나 청중에게 자세한 내용을 알릴 때 메모를 사용합니다.</a:t>
            </a:r>
            <a:r>
              <a:rPr lang="ko-KR" sz="1200" baseline="0" dirty="0" smtClean="0"/>
              <a:t> 프레젠테이션하는 동안 프레젠테이션 보기에서 이러한 메모를 볼 수 있습니다. </a:t>
            </a:r>
          </a:p>
          <a:p>
            <a:pPr lvl="0" latinLnBrk="1">
              <a:buFontTx/>
              <a:buNone/>
            </a:pPr>
            <a:r>
              <a:rPr lang="ko-KR" sz="1200" dirty="0" smtClean="0"/>
              <a:t>글꼴 크기에 주의(접근성, 가시성, 비디오 테이프 작성, 온라인 재생 등에 중요함)</a:t>
            </a:r>
          </a:p>
          <a:p>
            <a:pPr lvl="0" latinLnBrk="1"/>
            <a:endParaRPr lang="ko-KR" sz="1200" dirty="0" smtClean="0"/>
          </a:p>
          <a:p>
            <a:pPr lvl="0" latinLnBrk="1">
              <a:buFontTx/>
              <a:buNone/>
            </a:pPr>
            <a:r>
              <a:rPr lang="ko-KR" sz="1200" b="1" dirty="0" smtClean="0"/>
              <a:t>배색 </a:t>
            </a:r>
          </a:p>
          <a:p>
            <a:pPr lvl="0" latinLnBrk="1">
              <a:buFontTx/>
              <a:buNone/>
            </a:pPr>
            <a:r>
              <a:rPr lang="ko-KR" sz="1200" dirty="0" smtClean="0"/>
              <a:t>그래프, 차트 및 텍스트 상자에 특히 주의를 기울이십시오.</a:t>
            </a:r>
            <a:r>
              <a:rPr lang="ko-KR" sz="1200" baseline="0" dirty="0" smtClean="0"/>
              <a:t> </a:t>
            </a:r>
            <a:endParaRPr lang="ko-KR" sz="1200" dirty="0" smtClean="0"/>
          </a:p>
          <a:p>
            <a:pPr lvl="0" latinLnBrk="1"/>
            <a:r>
              <a:rPr lang="ko-KR" sz="1200" dirty="0" smtClean="0"/>
              <a:t>참석자가 흑백이나 </a:t>
            </a:r>
            <a:r>
              <a:rPr lang="ko-KR" sz="1200" dirty="0" err="1" smtClean="0"/>
              <a:t>회색조</a:t>
            </a:r>
            <a:r>
              <a:rPr lang="ko-KR" sz="1200" dirty="0" smtClean="0"/>
              <a:t>로 인쇄할 경우를 고려해야 합니다. 테스트로 인쇄하여 흑백이나 </a:t>
            </a:r>
            <a:r>
              <a:rPr lang="ko-KR" sz="1200" dirty="0" err="1" smtClean="0"/>
              <a:t>회색조</a:t>
            </a:r>
            <a:r>
              <a:rPr lang="ko-KR" sz="1200" dirty="0" smtClean="0"/>
              <a:t>로 인쇄해도 색에 문제가 없는지 확인하십시오.</a:t>
            </a:r>
          </a:p>
          <a:p>
            <a:pPr lvl="0" latinLnBrk="1">
              <a:buFontTx/>
              <a:buNone/>
            </a:pPr>
            <a:endParaRPr lang="ko-KR" sz="1200" dirty="0" smtClean="0"/>
          </a:p>
          <a:p>
            <a:pPr lvl="0" latinLnBrk="1">
              <a:buFontTx/>
              <a:buNone/>
            </a:pPr>
            <a:r>
              <a:rPr lang="ko-KR" sz="1200" b="1" dirty="0" smtClean="0"/>
              <a:t>그래픽, 테이블 및 그래프</a:t>
            </a:r>
          </a:p>
          <a:p>
            <a:pPr lvl="0" latinLnBrk="1"/>
            <a:r>
              <a:rPr lang="ko-KR" sz="1200" dirty="0" smtClean="0"/>
              <a:t>간결하게 유지하십시오. 가능한 일관되고 혼란스럽지 않은 스타일과 색을 사용하는 것이 좋습니다.</a:t>
            </a:r>
          </a:p>
          <a:p>
            <a:pPr lvl="0" latinLnBrk="1"/>
            <a:r>
              <a:rPr lang="ko-KR" sz="1200" dirty="0" smtClean="0"/>
              <a:t>모든 그래프와 표에 레이블을 추가합니다.</a:t>
            </a:r>
          </a:p>
          <a:p>
            <a:endParaRPr lang="ko-KR" dirty="0" smtClean="0"/>
          </a:p>
          <a:p>
            <a:endParaRPr lang="ko-KR" dirty="0" smtClean="0"/>
          </a:p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EC6EAC7D-5A89-47C2-8ABA-56C9C2DEF7A4}" type="slidenum">
              <a:rPr lang="en-US" altLang="ko-KR" smtClean="0"/>
              <a:pPr latinLnBrk="1"/>
              <a:t>5</a:t>
            </a:fld>
            <a:endParaRPr lang="ko-K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1">
              <a:lnSpc>
                <a:spcPct val="80000"/>
              </a:lnSpc>
            </a:pPr>
            <a:r>
              <a:rPr lang="ko-KR" dirty="0" smtClean="0"/>
              <a:t>프레젠테이션에 대한 간략한 개요를 제공하십시오.</a:t>
            </a:r>
            <a:r>
              <a:rPr lang="ko-KR" baseline="0" dirty="0" smtClean="0"/>
              <a:t> 프</a:t>
            </a:r>
            <a:r>
              <a:rPr lang="ko-KR" dirty="0" smtClean="0"/>
              <a:t>레젠테이션의 핵심 내용과 중요한 이유를 설명하십시오.</a:t>
            </a:r>
          </a:p>
          <a:p>
            <a:pPr latinLnBrk="1">
              <a:lnSpc>
                <a:spcPct val="80000"/>
              </a:lnSpc>
            </a:pPr>
            <a:r>
              <a:rPr lang="ko-KR" dirty="0" smtClean="0"/>
              <a:t>각 주요 항목을 소개하십시오.</a:t>
            </a:r>
          </a:p>
          <a:p>
            <a:r>
              <a:rPr lang="ko-KR" dirty="0" smtClean="0"/>
              <a:t>청중에게 프레젠테이션 방향을 제시하기 위해</a:t>
            </a:r>
            <a:r>
              <a:rPr lang="ko-KR" baseline="0" dirty="0" smtClean="0"/>
              <a:t> 프레젠테이션 </a:t>
            </a:r>
            <a:r>
              <a:rPr lang="ko-KR" dirty="0" smtClean="0"/>
              <a:t>전체에서 이 개요 슬라이드를 반복하고 다음에 토론할 특정 항목을 강조할 수 있습니다.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EC6EAC7D-5A89-47C2-8ABA-56C9C2DEF7A4}" type="slidenum">
              <a:rPr lang="en-US" altLang="ko-KR" smtClean="0"/>
              <a:pPr latinLnBrk="1"/>
              <a:t>6</a:t>
            </a:fld>
            <a:endParaRPr lang="ko-K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ko-KR"/>
            </a:pPr>
            <a:r>
              <a:rPr lang="ko-KR" sz="1200" dirty="0" smtClean="0"/>
              <a:t>이것은</a:t>
            </a:r>
            <a:r>
              <a:rPr lang="ko-KR" sz="1200" baseline="0" dirty="0" smtClean="0"/>
              <a:t> 전환을 사용하는 개요 슬라이드의 또 다른 옵션입니다.</a:t>
            </a:r>
            <a:endParaRPr lang="ko-KR" sz="1200" dirty="0" smtClean="0"/>
          </a:p>
          <a:p>
            <a:endParaRPr lang="ko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atinLnBrk="1"/>
            <a:fld id="{75693FD4-8F83-4EF7-AC3F-0DC0388986B0}" type="slidenum">
              <a:rPr lang="en-US" altLang="ko-KR" smtClean="0"/>
              <a:pPr latinLnBrk="1"/>
              <a:t>7</a:t>
            </a:fld>
            <a:endParaRPr lang="ko-K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ko-KR" smtClean="0"/>
              <a:t>Microsoft </a:t>
            </a:r>
            <a:r>
              <a:rPr lang="ko-KR" b="1" smtClean="0"/>
              <a:t>탁월한 엔지니어링</a:t>
            </a:r>
            <a:endParaRPr lang="ko-KR" smtClean="0"/>
          </a:p>
        </p:txBody>
      </p:sp>
      <p:sp>
        <p:nvSpPr>
          <p:cNvPr id="4608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ko-KR" smtClean="0"/>
              <a:t>Microsoft 기밀 문서</a:t>
            </a:r>
          </a:p>
        </p:txBody>
      </p:sp>
      <p:sp>
        <p:nvSpPr>
          <p:cNvPr id="4608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latinLnBrk="1"/>
            <a:fld id="{F2C51ECC-86A3-4073-ADEB-F5E3C216F85C}" type="slidenum">
              <a:rPr lang="en-US" altLang="ko-KR" smtClean="0"/>
              <a:pPr latinLnBrk="1"/>
              <a:t>8</a:t>
            </a:fld>
            <a:endParaRPr lang="ko-KR" smtClean="0"/>
          </a:p>
        </p:txBody>
      </p:sp>
      <p:sp>
        <p:nvSpPr>
          <p:cNvPr id="460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450850"/>
            <a:ext cx="4572000" cy="3429000"/>
          </a:xfrm>
          <a:ln/>
        </p:spPr>
      </p:sp>
      <p:sp>
        <p:nvSpPr>
          <p:cNvPr id="460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7492" y="4130103"/>
            <a:ext cx="6261652" cy="4593861"/>
          </a:xfrm>
          <a:noFill/>
          <a:ln/>
        </p:spPr>
        <p:txBody>
          <a:bodyPr/>
          <a:lstStyle/>
          <a:p>
            <a:endParaRPr lang="ko-KR" dirty="0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3"/>
          <p:cNvSpPr>
            <a:spLocks noGrp="1" noChangeArrowheads="1"/>
          </p:cNvSpPr>
          <p:nvPr>
            <p:ph type="hdr" sz="quarter"/>
          </p:nvPr>
        </p:nvSpPr>
        <p:spPr>
          <a:noFill/>
        </p:spPr>
        <p:txBody>
          <a:bodyPr/>
          <a:lstStyle/>
          <a:p>
            <a:r>
              <a:rPr lang="ko-KR" smtClean="0"/>
              <a:t>Microsoft </a:t>
            </a:r>
            <a:r>
              <a:rPr lang="ko-KR" b="1" smtClean="0"/>
              <a:t>탁월한 엔지니어링</a:t>
            </a:r>
            <a:endParaRPr lang="ko-KR" smtClean="0"/>
          </a:p>
        </p:txBody>
      </p:sp>
      <p:sp>
        <p:nvSpPr>
          <p:cNvPr id="46083" name="Rectangle 25"/>
          <p:cNvSpPr>
            <a:spLocks noGrp="1" noChangeArrowheads="1"/>
          </p:cNvSpPr>
          <p:nvPr>
            <p:ph type="ftr" sz="quarter" idx="4"/>
          </p:nvPr>
        </p:nvSpPr>
        <p:spPr>
          <a:noFill/>
        </p:spPr>
        <p:txBody>
          <a:bodyPr/>
          <a:lstStyle/>
          <a:p>
            <a:r>
              <a:rPr lang="ko-KR" smtClean="0"/>
              <a:t>Microsoft 기밀 문서</a:t>
            </a:r>
          </a:p>
        </p:txBody>
      </p:sp>
      <p:sp>
        <p:nvSpPr>
          <p:cNvPr id="46084" name="Rectangle 26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latinLnBrk="1"/>
            <a:fld id="{F2C51ECC-86A3-4073-ADEB-F5E3C216F85C}" type="slidenum">
              <a:rPr lang="en-US" altLang="ko-KR" smtClean="0"/>
              <a:pPr latinLnBrk="1"/>
              <a:t>9</a:t>
            </a:fld>
            <a:endParaRPr lang="ko-KR" smtClean="0"/>
          </a:p>
        </p:txBody>
      </p:sp>
      <p:sp>
        <p:nvSpPr>
          <p:cNvPr id="4608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450850"/>
            <a:ext cx="4572000" cy="3429000"/>
          </a:xfrm>
          <a:ln/>
        </p:spPr>
      </p:sp>
      <p:sp>
        <p:nvSpPr>
          <p:cNvPr id="4608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7492" y="4130103"/>
            <a:ext cx="6261652" cy="4593861"/>
          </a:xfrm>
          <a:noFill/>
          <a:ln/>
        </p:spPr>
        <p:txBody>
          <a:bodyPr/>
          <a:lstStyle/>
          <a:p>
            <a:endParaRPr lang="ko-KR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590800" y="2286000"/>
            <a:ext cx="6180224" cy="1470025"/>
          </a:xfrm>
        </p:spPr>
        <p:txBody>
          <a:bodyPr anchor="t"/>
          <a:lstStyle>
            <a:lvl1pPr algn="r" eaLnBrk="1" latinLnBrk="0" hangingPunct="1">
              <a:defRPr kumimoji="0" lang="ko-KR" b="1" cap="small" baseline="0">
                <a:solidFill>
                  <a:srgbClr val="003300"/>
                </a:solidFill>
              </a:defRPr>
            </a:lvl1pPr>
          </a:lstStyle>
          <a:p>
            <a:r>
              <a:rPr kumimoji="0" lang="ko-KR"/>
              <a:t>마스터 제목 스타일 편집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400" y="4038600"/>
            <a:ext cx="4772528" cy="990600"/>
          </a:xfrm>
        </p:spPr>
        <p:txBody>
          <a:bodyPr>
            <a:normAutofit/>
          </a:bodyPr>
          <a:lstStyle>
            <a:lvl1pPr marL="0" indent="0" algn="r" eaLnBrk="1" latinLnBrk="0" hangingPunct="1">
              <a:buNone/>
              <a:defRPr kumimoji="0" lang="ko-KR" sz="2000" b="0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 algn="ctr" eaLnBrk="1" latinLnBrk="0" hangingPunct="1">
              <a:buNone/>
              <a:defRPr kumimoji="0" lang="ko-KR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eaLnBrk="1" latinLnBrk="0" hangingPunct="1">
              <a:buNone/>
              <a:defRPr kumimoji="0" lang="ko-KR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eaLnBrk="1" latinLnBrk="0" hangingPunct="1">
              <a:buNone/>
              <a:defRPr kumimoji="0" lang="ko-KR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eaLnBrk="1" latinLnBrk="0" hangingPunct="1">
              <a:buNone/>
              <a:defRPr kumimoji="0" lang="ko-KR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eaLnBrk="1" latinLnBrk="0" hangingPunct="1">
              <a:buNone/>
              <a:defRPr kumimoji="0" lang="ko-KR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eaLnBrk="1" latinLnBrk="0" hangingPunct="1">
              <a:buNone/>
              <a:defRPr kumimoji="0" lang="ko-KR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eaLnBrk="1" latinLnBrk="0" hangingPunct="1">
              <a:buNone/>
              <a:defRPr kumimoji="0" lang="ko-KR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eaLnBrk="1" latinLnBrk="0" hangingPunct="1">
              <a:buNone/>
              <a:defRPr kumimoji="0" lang="ko-KR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eaLnBrk="1" latinLnBrk="0" hangingPunct="1"/>
            <a:r>
              <a:rPr lang="ko-KR" altLang="en-US" smtClean="0"/>
              <a:t>마스터 부제목 스타일 편집</a:t>
            </a:r>
            <a:endParaRPr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51"/>
            <a:ext cx="3721618" cy="6858000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858000" y="5105400"/>
            <a:ext cx="1828800" cy="990600"/>
          </a:xfrm>
        </p:spPr>
        <p:txBody>
          <a:bodyPr>
            <a:normAutofit/>
          </a:bodyPr>
          <a:lstStyle>
            <a:lvl1pPr marL="0" indent="0" algn="ctr" eaLnBrk="1" latinLnBrk="0" hangingPunct="1">
              <a:buNone/>
              <a:defRPr kumimoji="0" lang="ko-KR" sz="2000" baseline="0"/>
            </a:lvl1pPr>
          </a:lstStyle>
          <a:p>
            <a:r>
              <a:rPr kumimoji="0" lang="ko-KR"/>
              <a:t>회사 로고</a:t>
            </a:r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배경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762000" y="6356350"/>
            <a:ext cx="2133600" cy="365125"/>
          </a:xfrm>
        </p:spPr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356350"/>
            <a:ext cx="2895600" cy="365125"/>
          </a:xfrm>
        </p:spPr>
        <p:txBody>
          <a:bodyPr/>
          <a:lstStyle/>
          <a:p>
            <a:endParaRPr kumimoji="0" lang="ko-KR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05600" y="6356350"/>
            <a:ext cx="2133600" cy="365125"/>
          </a:xfrm>
        </p:spPr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161049" y="-3176815"/>
            <a:ext cx="2819400" cy="9173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0" y="3048000"/>
            <a:ext cx="4343400" cy="1362075"/>
          </a:xfrm>
        </p:spPr>
        <p:txBody>
          <a:bodyPr anchor="b" anchorCtr="0"/>
          <a:lstStyle>
            <a:lvl1pPr algn="l" eaLnBrk="1" latinLnBrk="0" hangingPunct="1">
              <a:defRPr kumimoji="0" lang="ko-KR" sz="4000" b="1" cap="small" baseline="0">
                <a:solidFill>
                  <a:srgbClr val="003300"/>
                </a:solidFill>
              </a:defRPr>
            </a:lvl1pPr>
          </a:lstStyle>
          <a:p>
            <a:r>
              <a:rPr kumimoji="0" lang="ko-KR"/>
              <a:t>마스터 제목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781800" y="5334000"/>
            <a:ext cx="2133600" cy="990600"/>
          </a:xfrm>
        </p:spPr>
        <p:txBody>
          <a:bodyPr>
            <a:normAutofit/>
          </a:bodyPr>
          <a:lstStyle>
            <a:lvl1pPr marL="0" indent="0" algn="ctr" eaLnBrk="1" latinLnBrk="0" hangingPunct="1">
              <a:buNone/>
              <a:defRPr kumimoji="0" lang="ko-KR" sz="1800"/>
            </a:lvl1pPr>
          </a:lstStyle>
          <a:p>
            <a:r>
              <a:rPr kumimoji="0" lang="ko-KR"/>
              <a:t>회사 로고</a:t>
            </a:r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69632"/>
            <a:ext cx="8077200" cy="1143000"/>
          </a:xfrm>
        </p:spPr>
        <p:txBody>
          <a:bodyPr anchor="ctr" anchorCtr="0"/>
          <a:lstStyle>
            <a:lvl1pPr algn="l" eaLnBrk="1" latinLnBrk="0" hangingPunct="1">
              <a:defRPr kumimoji="0" lang="ko-KR"/>
            </a:lvl1pPr>
          </a:lstStyle>
          <a:p>
            <a:r>
              <a:rPr kumimoji="0" lang="ko-KR"/>
              <a:t>마스터 텍스트 스타일 편집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96413"/>
            <a:ext cx="8077200" cy="4297363"/>
          </a:xfrm>
        </p:spPr>
        <p:txBody>
          <a:bodyPr>
            <a:normAutofit/>
          </a:bodyPr>
          <a:lstStyle>
            <a:lvl1pPr eaLnBrk="1" latinLnBrk="0" hangingPunct="1">
              <a:defRPr kumimoji="0" lang="ko-KR" sz="3200">
                <a:latin typeface="+mn-lt"/>
              </a:defRPr>
            </a:lvl1pPr>
            <a:lvl2pPr eaLnBrk="1" latinLnBrk="0" hangingPunct="1">
              <a:defRPr kumimoji="0" lang="ko-KR" sz="2800">
                <a:latin typeface="+mn-lt"/>
              </a:defRPr>
            </a:lvl2pPr>
            <a:lvl3pPr eaLnBrk="1" latinLnBrk="0" hangingPunct="1">
              <a:defRPr kumimoji="0" lang="ko-KR" sz="2400">
                <a:latin typeface="+mn-lt"/>
              </a:defRPr>
            </a:lvl3pPr>
            <a:lvl4pPr eaLnBrk="1" latinLnBrk="0" hangingPunct="1">
              <a:defRPr kumimoji="0" lang="ko-KR" sz="2400">
                <a:latin typeface="+mn-lt"/>
              </a:defRPr>
            </a:lvl4pPr>
            <a:lvl5pPr eaLnBrk="1" latinLnBrk="0" hangingPunct="1">
              <a:defRPr kumimoji="0" lang="ko-KR" sz="2400">
                <a:latin typeface="+mn-lt"/>
              </a:defRPr>
            </a:lvl5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05600" y="6356350"/>
            <a:ext cx="2133600" cy="365125"/>
          </a:xfrm>
        </p:spPr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4038600" cy="4525963"/>
          </a:xfrm>
        </p:spPr>
        <p:txBody>
          <a:bodyPr/>
          <a:lstStyle>
            <a:lvl1pPr eaLnBrk="1" latinLnBrk="0" hangingPunct="1">
              <a:defRPr kumimoji="0" lang="ko-KR" sz="2800"/>
            </a:lvl1pPr>
            <a:lvl2pPr eaLnBrk="1" latinLnBrk="0" hangingPunct="1">
              <a:defRPr kumimoji="0" lang="ko-KR" sz="2400"/>
            </a:lvl2pPr>
            <a:lvl3pPr eaLnBrk="1" latinLnBrk="0" hangingPunct="1">
              <a:defRPr kumimoji="0" lang="ko-KR" sz="2000"/>
            </a:lvl3pPr>
            <a:lvl4pPr eaLnBrk="1" latinLnBrk="0" hangingPunct="1">
              <a:defRPr kumimoji="0" lang="ko-KR" sz="1800"/>
            </a:lvl4pPr>
            <a:lvl5pPr eaLnBrk="1" latinLnBrk="0" hangingPunct="1">
              <a:defRPr kumimoji="0" lang="ko-KR" sz="1800"/>
            </a:lvl5pPr>
            <a:lvl6pPr eaLnBrk="1" latinLnBrk="0" hangingPunct="1">
              <a:defRPr kumimoji="0" lang="ko-KR" sz="1800"/>
            </a:lvl6pPr>
            <a:lvl7pPr eaLnBrk="1" latinLnBrk="0" hangingPunct="1">
              <a:defRPr kumimoji="0" lang="ko-KR" sz="1800"/>
            </a:lvl7pPr>
            <a:lvl8pPr eaLnBrk="1" latinLnBrk="0" hangingPunct="1">
              <a:defRPr kumimoji="0" lang="ko-KR" sz="1800"/>
            </a:lvl8pPr>
            <a:lvl9pPr eaLnBrk="1" latinLnBrk="0" hangingPunct="1">
              <a:defRPr kumimoji="0" lang="ko-KR" sz="1800"/>
            </a:lvl9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76800" y="1600200"/>
            <a:ext cx="4038600" cy="4525963"/>
          </a:xfrm>
        </p:spPr>
        <p:txBody>
          <a:bodyPr/>
          <a:lstStyle>
            <a:lvl1pPr eaLnBrk="1" latinLnBrk="0" hangingPunct="1">
              <a:defRPr kumimoji="0" lang="ko-KR" sz="2800"/>
            </a:lvl1pPr>
            <a:lvl2pPr eaLnBrk="1" latinLnBrk="0" hangingPunct="1">
              <a:defRPr kumimoji="0" lang="ko-KR" sz="2400"/>
            </a:lvl2pPr>
            <a:lvl3pPr eaLnBrk="1" latinLnBrk="0" hangingPunct="1">
              <a:defRPr kumimoji="0" lang="ko-KR" sz="2000"/>
            </a:lvl3pPr>
            <a:lvl4pPr eaLnBrk="1" latinLnBrk="0" hangingPunct="1">
              <a:defRPr kumimoji="0" lang="ko-KR" sz="1800"/>
            </a:lvl4pPr>
            <a:lvl5pPr eaLnBrk="1" latinLnBrk="0" hangingPunct="1">
              <a:defRPr kumimoji="0" lang="ko-KR" sz="1800"/>
            </a:lvl5pPr>
            <a:lvl6pPr eaLnBrk="1" latinLnBrk="0" hangingPunct="1">
              <a:defRPr kumimoji="0" lang="ko-KR" sz="1800"/>
            </a:lvl6pPr>
            <a:lvl7pPr eaLnBrk="1" latinLnBrk="0" hangingPunct="1">
              <a:defRPr kumimoji="0" lang="ko-KR" sz="1800"/>
            </a:lvl7pPr>
            <a:lvl8pPr eaLnBrk="1" latinLnBrk="0" hangingPunct="1">
              <a:defRPr kumimoji="0" lang="ko-KR" sz="1800"/>
            </a:lvl8pPr>
            <a:lvl9pPr eaLnBrk="1" latinLnBrk="0" hangingPunct="1">
              <a:defRPr kumimoji="0" lang="ko-KR" sz="1800"/>
            </a:lvl9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eaLnBrk="1" latinLnBrk="0" hangingPunct="1">
              <a:defRPr kumimoji="0" lang="ko-KR"/>
            </a:lvl1pPr>
          </a:lstStyle>
          <a:p>
            <a:pPr eaLnBrk="1" latinLnBrk="0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35113"/>
            <a:ext cx="4040188" cy="639762"/>
          </a:xfrm>
        </p:spPr>
        <p:txBody>
          <a:bodyPr anchor="b"/>
          <a:lstStyle>
            <a:lvl1pPr marL="0" indent="0" eaLnBrk="1" latinLnBrk="0" hangingPunct="1">
              <a:buNone/>
              <a:defRPr kumimoji="0" lang="ko-KR" sz="2400" b="1"/>
            </a:lvl1pPr>
            <a:lvl2pPr marL="457200" indent="0" eaLnBrk="1" latinLnBrk="0" hangingPunct="1">
              <a:buNone/>
              <a:defRPr kumimoji="0" lang="ko-KR" sz="2000" b="1"/>
            </a:lvl2pPr>
            <a:lvl3pPr marL="914400" indent="0" eaLnBrk="1" latinLnBrk="0" hangingPunct="1">
              <a:buNone/>
              <a:defRPr kumimoji="0" lang="ko-KR" sz="1800" b="1"/>
            </a:lvl3pPr>
            <a:lvl4pPr marL="1371600" indent="0" eaLnBrk="1" latinLnBrk="0" hangingPunct="1">
              <a:buNone/>
              <a:defRPr kumimoji="0" lang="ko-KR" sz="1600" b="1"/>
            </a:lvl4pPr>
            <a:lvl5pPr marL="1828800" indent="0" eaLnBrk="1" latinLnBrk="0" hangingPunct="1">
              <a:buNone/>
              <a:defRPr kumimoji="0" lang="ko-KR" sz="1600" b="1"/>
            </a:lvl5pPr>
            <a:lvl6pPr marL="2286000" indent="0" eaLnBrk="1" latinLnBrk="0" hangingPunct="1">
              <a:buNone/>
              <a:defRPr kumimoji="0" lang="ko-KR" sz="1600" b="1"/>
            </a:lvl6pPr>
            <a:lvl7pPr marL="2743200" indent="0" eaLnBrk="1" latinLnBrk="0" hangingPunct="1">
              <a:buNone/>
              <a:defRPr kumimoji="0" lang="ko-KR" sz="1600" b="1"/>
            </a:lvl7pPr>
            <a:lvl8pPr marL="3200400" indent="0" eaLnBrk="1" latinLnBrk="0" hangingPunct="1">
              <a:buNone/>
              <a:defRPr kumimoji="0" lang="ko-KR" sz="1600" b="1"/>
            </a:lvl8pPr>
            <a:lvl9pPr marL="3657600" indent="0" eaLnBrk="1" latinLnBrk="0" hangingPunct="1">
              <a:buNone/>
              <a:defRPr kumimoji="0" lang="ko-KR" sz="1600" b="1"/>
            </a:lvl9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174875"/>
            <a:ext cx="4040188" cy="3951288"/>
          </a:xfrm>
        </p:spPr>
        <p:txBody>
          <a:bodyPr/>
          <a:lstStyle>
            <a:lvl1pPr eaLnBrk="1" latinLnBrk="0" hangingPunct="1">
              <a:defRPr kumimoji="0" lang="ko-KR" sz="2400"/>
            </a:lvl1pPr>
            <a:lvl2pPr eaLnBrk="1" latinLnBrk="0" hangingPunct="1">
              <a:defRPr kumimoji="0" lang="ko-KR" sz="2000"/>
            </a:lvl2pPr>
            <a:lvl3pPr eaLnBrk="1" latinLnBrk="0" hangingPunct="1">
              <a:defRPr kumimoji="0" lang="ko-KR" sz="1800"/>
            </a:lvl3pPr>
            <a:lvl4pPr eaLnBrk="1" latinLnBrk="0" hangingPunct="1">
              <a:defRPr kumimoji="0" lang="ko-KR" sz="1600"/>
            </a:lvl4pPr>
            <a:lvl5pPr eaLnBrk="1" latinLnBrk="0" hangingPunct="1">
              <a:defRPr kumimoji="0" lang="ko-KR" sz="1600"/>
            </a:lvl5pPr>
            <a:lvl6pPr eaLnBrk="1" latinLnBrk="0" hangingPunct="1">
              <a:defRPr kumimoji="0" lang="ko-KR" sz="1600"/>
            </a:lvl6pPr>
            <a:lvl7pPr eaLnBrk="1" latinLnBrk="0" hangingPunct="1">
              <a:defRPr kumimoji="0" lang="ko-KR" sz="1600"/>
            </a:lvl7pPr>
            <a:lvl8pPr eaLnBrk="1" latinLnBrk="0" hangingPunct="1">
              <a:defRPr kumimoji="0" lang="ko-KR" sz="1600"/>
            </a:lvl8pPr>
            <a:lvl9pPr eaLnBrk="1" latinLnBrk="0" hangingPunct="1">
              <a:defRPr kumimoji="0" lang="ko-KR" sz="1600"/>
            </a:lvl9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73625" y="1535113"/>
            <a:ext cx="4041775" cy="639762"/>
          </a:xfrm>
        </p:spPr>
        <p:txBody>
          <a:bodyPr anchor="b"/>
          <a:lstStyle>
            <a:lvl1pPr marL="0" indent="0" eaLnBrk="1" latinLnBrk="0" hangingPunct="1">
              <a:buNone/>
              <a:defRPr kumimoji="0" lang="ko-KR" sz="2400" b="1"/>
            </a:lvl1pPr>
            <a:lvl2pPr marL="457200" indent="0" eaLnBrk="1" latinLnBrk="0" hangingPunct="1">
              <a:buNone/>
              <a:defRPr kumimoji="0" lang="ko-KR" sz="2000" b="1"/>
            </a:lvl2pPr>
            <a:lvl3pPr marL="914400" indent="0" eaLnBrk="1" latinLnBrk="0" hangingPunct="1">
              <a:buNone/>
              <a:defRPr kumimoji="0" lang="ko-KR" sz="1800" b="1"/>
            </a:lvl3pPr>
            <a:lvl4pPr marL="1371600" indent="0" eaLnBrk="1" latinLnBrk="0" hangingPunct="1">
              <a:buNone/>
              <a:defRPr kumimoji="0" lang="ko-KR" sz="1600" b="1"/>
            </a:lvl4pPr>
            <a:lvl5pPr marL="1828800" indent="0" eaLnBrk="1" latinLnBrk="0" hangingPunct="1">
              <a:buNone/>
              <a:defRPr kumimoji="0" lang="ko-KR" sz="1600" b="1"/>
            </a:lvl5pPr>
            <a:lvl6pPr marL="2286000" indent="0" eaLnBrk="1" latinLnBrk="0" hangingPunct="1">
              <a:buNone/>
              <a:defRPr kumimoji="0" lang="ko-KR" sz="1600" b="1"/>
            </a:lvl6pPr>
            <a:lvl7pPr marL="2743200" indent="0" eaLnBrk="1" latinLnBrk="0" hangingPunct="1">
              <a:buNone/>
              <a:defRPr kumimoji="0" lang="ko-KR" sz="1600" b="1"/>
            </a:lvl7pPr>
            <a:lvl8pPr marL="3200400" indent="0" eaLnBrk="1" latinLnBrk="0" hangingPunct="1">
              <a:buNone/>
              <a:defRPr kumimoji="0" lang="ko-KR" sz="1600" b="1"/>
            </a:lvl8pPr>
            <a:lvl9pPr marL="3657600" indent="0" eaLnBrk="1" latinLnBrk="0" hangingPunct="1">
              <a:buNone/>
              <a:defRPr kumimoji="0" lang="ko-KR" sz="1600" b="1"/>
            </a:lvl9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73625" y="2174875"/>
            <a:ext cx="4041775" cy="3951288"/>
          </a:xfrm>
        </p:spPr>
        <p:txBody>
          <a:bodyPr/>
          <a:lstStyle>
            <a:lvl1pPr eaLnBrk="1" latinLnBrk="0" hangingPunct="1">
              <a:defRPr kumimoji="0" lang="ko-KR" sz="2400"/>
            </a:lvl1pPr>
            <a:lvl2pPr eaLnBrk="1" latinLnBrk="0" hangingPunct="1">
              <a:defRPr kumimoji="0" lang="ko-KR" sz="2000"/>
            </a:lvl2pPr>
            <a:lvl3pPr eaLnBrk="1" latinLnBrk="0" hangingPunct="1">
              <a:defRPr kumimoji="0" lang="ko-KR" sz="1800"/>
            </a:lvl3pPr>
            <a:lvl4pPr eaLnBrk="1" latinLnBrk="0" hangingPunct="1">
              <a:defRPr kumimoji="0" lang="ko-KR" sz="1600"/>
            </a:lvl4pPr>
            <a:lvl5pPr eaLnBrk="1" latinLnBrk="0" hangingPunct="1">
              <a:defRPr kumimoji="0" lang="ko-KR" sz="1600"/>
            </a:lvl5pPr>
            <a:lvl6pPr eaLnBrk="1" latinLnBrk="0" hangingPunct="1">
              <a:defRPr kumimoji="0" lang="ko-KR" sz="1600"/>
            </a:lvl6pPr>
            <a:lvl7pPr eaLnBrk="1" latinLnBrk="0" hangingPunct="1">
              <a:defRPr kumimoji="0" lang="ko-KR" sz="1600"/>
            </a:lvl7pPr>
            <a:lvl8pPr eaLnBrk="1" latinLnBrk="0" hangingPunct="1">
              <a:defRPr kumimoji="0" lang="ko-KR" sz="1600"/>
            </a:lvl8pPr>
            <a:lvl9pPr eaLnBrk="1" latinLnBrk="0" hangingPunct="1">
              <a:defRPr kumimoji="0" lang="ko-KR" sz="1600"/>
            </a:lvl9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내용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3008313" cy="1162050"/>
          </a:xfrm>
        </p:spPr>
        <p:txBody>
          <a:bodyPr anchor="b"/>
          <a:lstStyle>
            <a:lvl1pPr algn="l" eaLnBrk="1" latinLnBrk="0" hangingPunct="1">
              <a:defRPr kumimoji="0" lang="ko-KR" sz="2000" b="1"/>
            </a:lvl1pPr>
          </a:lstStyle>
          <a:p>
            <a:pPr eaLnBrk="1" latinLnBrk="0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3650" y="273050"/>
            <a:ext cx="5111750" cy="5853113"/>
          </a:xfrm>
        </p:spPr>
        <p:txBody>
          <a:bodyPr/>
          <a:lstStyle>
            <a:lvl1pPr eaLnBrk="1" latinLnBrk="0" hangingPunct="1">
              <a:defRPr kumimoji="0" lang="ko-KR" sz="3200"/>
            </a:lvl1pPr>
            <a:lvl2pPr eaLnBrk="1" latinLnBrk="0" hangingPunct="1">
              <a:defRPr kumimoji="0" lang="ko-KR" sz="2800"/>
            </a:lvl2pPr>
            <a:lvl3pPr eaLnBrk="1" latinLnBrk="0" hangingPunct="1">
              <a:defRPr kumimoji="0" lang="ko-KR" sz="2400"/>
            </a:lvl3pPr>
            <a:lvl4pPr eaLnBrk="1" latinLnBrk="0" hangingPunct="1">
              <a:defRPr kumimoji="0" lang="ko-KR" sz="2000"/>
            </a:lvl4pPr>
            <a:lvl5pPr eaLnBrk="1" latinLnBrk="0" hangingPunct="1">
              <a:defRPr kumimoji="0" lang="ko-KR" sz="2000"/>
            </a:lvl5pPr>
            <a:lvl6pPr eaLnBrk="1" latinLnBrk="0" hangingPunct="1">
              <a:defRPr kumimoji="0" lang="ko-KR" sz="2000"/>
            </a:lvl6pPr>
            <a:lvl7pPr eaLnBrk="1" latinLnBrk="0" hangingPunct="1">
              <a:defRPr kumimoji="0" lang="ko-KR" sz="2000"/>
            </a:lvl7pPr>
            <a:lvl8pPr eaLnBrk="1" latinLnBrk="0" hangingPunct="1">
              <a:defRPr kumimoji="0" lang="ko-KR" sz="2000"/>
            </a:lvl8pPr>
            <a:lvl9pPr eaLnBrk="1" latinLnBrk="0" hangingPunct="1">
              <a:defRPr kumimoji="0" lang="ko-KR" sz="2000"/>
            </a:lvl9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1435100"/>
            <a:ext cx="3008313" cy="4691063"/>
          </a:xfrm>
        </p:spPr>
        <p:txBody>
          <a:bodyPr/>
          <a:lstStyle>
            <a:lvl1pPr marL="0" indent="0" eaLnBrk="1" latinLnBrk="0" hangingPunct="1">
              <a:buNone/>
              <a:defRPr kumimoji="0" lang="ko-KR" sz="1400"/>
            </a:lvl1pPr>
            <a:lvl2pPr marL="457200" indent="0" eaLnBrk="1" latinLnBrk="0" hangingPunct="1">
              <a:buNone/>
              <a:defRPr kumimoji="0" lang="ko-KR" sz="1200"/>
            </a:lvl2pPr>
            <a:lvl3pPr marL="914400" indent="0" eaLnBrk="1" latinLnBrk="0" hangingPunct="1">
              <a:buNone/>
              <a:defRPr kumimoji="0" lang="ko-KR" sz="1000"/>
            </a:lvl3pPr>
            <a:lvl4pPr marL="1371600" indent="0" eaLnBrk="1" latinLnBrk="0" hangingPunct="1">
              <a:buNone/>
              <a:defRPr kumimoji="0" lang="ko-KR" sz="900"/>
            </a:lvl4pPr>
            <a:lvl5pPr marL="1828800" indent="0" eaLnBrk="1" latinLnBrk="0" hangingPunct="1">
              <a:buNone/>
              <a:defRPr kumimoji="0" lang="ko-KR" sz="900"/>
            </a:lvl5pPr>
            <a:lvl6pPr marL="2286000" indent="0" eaLnBrk="1" latinLnBrk="0" hangingPunct="1">
              <a:buNone/>
              <a:defRPr kumimoji="0" lang="ko-KR" sz="900"/>
            </a:lvl6pPr>
            <a:lvl7pPr marL="2743200" indent="0" eaLnBrk="1" latinLnBrk="0" hangingPunct="1">
              <a:buNone/>
              <a:defRPr kumimoji="0" lang="ko-KR" sz="900"/>
            </a:lvl7pPr>
            <a:lvl8pPr marL="3200400" indent="0" eaLnBrk="1" latinLnBrk="0" hangingPunct="1">
              <a:buNone/>
              <a:defRPr kumimoji="0" lang="ko-KR" sz="900"/>
            </a:lvl8pPr>
            <a:lvl9pPr marL="3657600" indent="0" eaLnBrk="1" latinLnBrk="0" hangingPunct="1">
              <a:buNone/>
              <a:defRPr kumimoji="0" lang="ko-KR" sz="900"/>
            </a:lvl9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(캡션 포함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 eaLnBrk="1" latinLnBrk="0" hangingPunct="1">
              <a:defRPr kumimoji="0" lang="ko-KR" sz="2000" b="1"/>
            </a:lvl1pPr>
          </a:lstStyle>
          <a:p>
            <a:pPr eaLnBrk="1" latinLnBrk="0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 eaLnBrk="1" latinLnBrk="0" hangingPunct="1">
              <a:buNone/>
              <a:defRPr kumimoji="0" lang="ko-KR" sz="3200"/>
            </a:lvl1pPr>
            <a:lvl2pPr marL="457200" indent="0" eaLnBrk="1" latinLnBrk="0" hangingPunct="1">
              <a:buNone/>
              <a:defRPr kumimoji="0" lang="ko-KR" sz="2800"/>
            </a:lvl2pPr>
            <a:lvl3pPr marL="914400" indent="0" eaLnBrk="1" latinLnBrk="0" hangingPunct="1">
              <a:buNone/>
              <a:defRPr kumimoji="0" lang="ko-KR" sz="2400"/>
            </a:lvl3pPr>
            <a:lvl4pPr marL="1371600" indent="0" eaLnBrk="1" latinLnBrk="0" hangingPunct="1">
              <a:buNone/>
              <a:defRPr kumimoji="0" lang="ko-KR" sz="2000"/>
            </a:lvl4pPr>
            <a:lvl5pPr marL="1828800" indent="0" eaLnBrk="1" latinLnBrk="0" hangingPunct="1">
              <a:buNone/>
              <a:defRPr kumimoji="0" lang="ko-KR" sz="2000"/>
            </a:lvl5pPr>
            <a:lvl6pPr marL="2286000" indent="0" eaLnBrk="1" latinLnBrk="0" hangingPunct="1">
              <a:buNone/>
              <a:defRPr kumimoji="0" lang="ko-KR" sz="2000"/>
            </a:lvl6pPr>
            <a:lvl7pPr marL="2743200" indent="0" eaLnBrk="1" latinLnBrk="0" hangingPunct="1">
              <a:buNone/>
              <a:defRPr kumimoji="0" lang="ko-KR" sz="2000"/>
            </a:lvl7pPr>
            <a:lvl8pPr marL="3200400" indent="0" eaLnBrk="1" latinLnBrk="0" hangingPunct="1">
              <a:buNone/>
              <a:defRPr kumimoji="0" lang="ko-KR" sz="2000"/>
            </a:lvl8pPr>
            <a:lvl9pPr marL="3657600" indent="0" eaLnBrk="1" latinLnBrk="0" hangingPunct="1">
              <a:buNone/>
              <a:defRPr kumimoji="0" lang="ko-KR" sz="2000"/>
            </a:lvl9pPr>
          </a:lstStyle>
          <a:p>
            <a:pPr eaLnBrk="1" latinLnBrk="0" hangingPunct="1"/>
            <a:r>
              <a:rPr lang="ko-KR" altLang="en-US" smtClean="0"/>
              <a:t>그림을 추가하려면 아이콘을 클릭하십시오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 eaLnBrk="1" latinLnBrk="0" hangingPunct="1">
              <a:buNone/>
              <a:defRPr kumimoji="0" lang="ko-KR" sz="1400"/>
            </a:lvl1pPr>
            <a:lvl2pPr marL="457200" indent="0" eaLnBrk="1" latinLnBrk="0" hangingPunct="1">
              <a:buNone/>
              <a:defRPr kumimoji="0" lang="ko-KR" sz="1200"/>
            </a:lvl2pPr>
            <a:lvl3pPr marL="914400" indent="0" eaLnBrk="1" latinLnBrk="0" hangingPunct="1">
              <a:buNone/>
              <a:defRPr kumimoji="0" lang="ko-KR" sz="1000"/>
            </a:lvl3pPr>
            <a:lvl4pPr marL="1371600" indent="0" eaLnBrk="1" latinLnBrk="0" hangingPunct="1">
              <a:buNone/>
              <a:defRPr kumimoji="0" lang="ko-KR" sz="900"/>
            </a:lvl4pPr>
            <a:lvl5pPr marL="1828800" indent="0" eaLnBrk="1" latinLnBrk="0" hangingPunct="1">
              <a:buNone/>
              <a:defRPr kumimoji="0" lang="ko-KR" sz="900"/>
            </a:lvl5pPr>
            <a:lvl6pPr marL="2286000" indent="0" eaLnBrk="1" latinLnBrk="0" hangingPunct="1">
              <a:buNone/>
              <a:defRPr kumimoji="0" lang="ko-KR" sz="900"/>
            </a:lvl6pPr>
            <a:lvl7pPr marL="2743200" indent="0" eaLnBrk="1" latinLnBrk="0" hangingPunct="1">
              <a:buNone/>
              <a:defRPr kumimoji="0" lang="ko-KR" sz="900"/>
            </a:lvl7pPr>
            <a:lvl8pPr marL="3200400" indent="0" eaLnBrk="1" latinLnBrk="0" hangingPunct="1">
              <a:buNone/>
              <a:defRPr kumimoji="0" lang="ko-KR" sz="900"/>
            </a:lvl8pPr>
            <a:lvl9pPr marL="3657600" indent="0" eaLnBrk="1" latinLnBrk="0" hangingPunct="1">
              <a:buNone/>
              <a:defRPr kumimoji="0" lang="ko-KR" sz="900"/>
            </a:lvl9pPr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latinLnBrk="0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38"/>
            <a:ext cx="2057400" cy="5851525"/>
          </a:xfrm>
        </p:spPr>
        <p:txBody>
          <a:bodyPr vert="eaVert"/>
          <a:lstStyle/>
          <a:p>
            <a:pPr eaLnBrk="1" latinLnBrk="0" hangingPunct="1"/>
            <a:r>
              <a:rPr lang="ko-KR" altLang="en-US" smtClean="0"/>
              <a:t>마스터 제목 스타일 편집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274638"/>
            <a:ext cx="5867400" cy="5851525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</p:spTree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274638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eaLnBrk="1" latinLnBrk="0" hangingPunct="1"/>
            <a:r>
              <a:rPr kumimoji="0" lang="ko-KR" altLang="en-US" smtClean="0"/>
              <a:t>마스터 제목 스타일 편집</a:t>
            </a:r>
            <a:endParaRPr kumimoji="0"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1600200"/>
            <a:ext cx="8077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latinLnBrk="0" hangingPunct="1">
              <a:defRPr kumimoji="0" lang="ko-K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B281C-5159-4971-8228-52B9A72E9ED2}" type="datetimeFigureOut">
              <a:pPr latinLnBrk="1"/>
              <a:t>12/17/2009</a:t>
            </a:fld>
            <a:endParaRPr kumimoji="0" lang="ko-K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528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latinLnBrk="0" hangingPunct="1">
              <a:defRPr kumimoji="0" lang="ko-K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0" lang="ko-K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056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latinLnBrk="0" hangingPunct="1">
              <a:defRPr kumimoji="0" lang="ko-KR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6E5A2-EC83-451F-A719-9AC1370DD5CF}" type="slidenum">
              <a:pPr latinLnBrk="1"/>
              <a:t>‹#›</a:t>
            </a:fld>
            <a:endParaRPr kumimoji="0" lang="ko-KR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2400" y="-109183"/>
            <a:ext cx="818707" cy="708318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54" r:id="rId10"/>
    <p:sldLayoutId id="2147483655" r:id="rId11"/>
    <p:sldLayoutId id="2147483663" r:id="rId12"/>
  </p:sldLayoutIdLst>
  <p:transition spd="slow">
    <p:wipe dir="d"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spcBef>
          <a:spcPct val="0"/>
        </a:spcBef>
        <a:buNone/>
        <a:defRPr kumimoji="0" lang="ko-KR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kumimoji="0" lang="ko-K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kumimoji="0" lang="ko-K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kumimoji="0" lang="ko-K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kumimoji="0" lang="ko-KR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kumimoji="0" lang="ko-KR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kumimoji="0" lang="ko-KR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kumimoji="0" lang="ko-KR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kumimoji="0" lang="ko-KR"/>
      </a:defPPr>
      <a:lvl1pPr marL="0" algn="l" defTabSz="914400" rtl="0" eaLnBrk="1" latinLnBrk="1" hangingPunct="1"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kumimoji="0" lang="ko-K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7" Type="http://schemas.openxmlformats.org/officeDocument/2006/relationships/notesSlide" Target="../notesSlides/notesSlide10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slideLayout" Target="../slideLayouts/slideLayout10.xml"/><Relationship Id="rId5" Type="http://schemas.openxmlformats.org/officeDocument/2006/relationships/tags" Target="../tags/tag30.xml"/><Relationship Id="rId4" Type="http://schemas.openxmlformats.org/officeDocument/2006/relationships/tags" Target="../tags/tag2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38.xml"/><Relationship Id="rId13" Type="http://schemas.openxmlformats.org/officeDocument/2006/relationships/tags" Target="../tags/tag43.xml"/><Relationship Id="rId3" Type="http://schemas.openxmlformats.org/officeDocument/2006/relationships/tags" Target="../tags/tag33.xml"/><Relationship Id="rId7" Type="http://schemas.openxmlformats.org/officeDocument/2006/relationships/tags" Target="../tags/tag37.xml"/><Relationship Id="rId12" Type="http://schemas.openxmlformats.org/officeDocument/2006/relationships/tags" Target="../tags/tag42.xml"/><Relationship Id="rId2" Type="http://schemas.openxmlformats.org/officeDocument/2006/relationships/tags" Target="../tags/tag32.xml"/><Relationship Id="rId16" Type="http://schemas.openxmlformats.org/officeDocument/2006/relationships/notesSlide" Target="../notesSlides/notesSlide11.xml"/><Relationship Id="rId1" Type="http://schemas.openxmlformats.org/officeDocument/2006/relationships/tags" Target="../tags/tag31.xml"/><Relationship Id="rId6" Type="http://schemas.openxmlformats.org/officeDocument/2006/relationships/tags" Target="../tags/tag36.xml"/><Relationship Id="rId11" Type="http://schemas.openxmlformats.org/officeDocument/2006/relationships/tags" Target="../tags/tag41.xml"/><Relationship Id="rId5" Type="http://schemas.openxmlformats.org/officeDocument/2006/relationships/tags" Target="../tags/tag35.xml"/><Relationship Id="rId15" Type="http://schemas.openxmlformats.org/officeDocument/2006/relationships/slideLayout" Target="../slideLayouts/slideLayout10.xml"/><Relationship Id="rId10" Type="http://schemas.openxmlformats.org/officeDocument/2006/relationships/tags" Target="../tags/tag40.xml"/><Relationship Id="rId4" Type="http://schemas.openxmlformats.org/officeDocument/2006/relationships/tags" Target="../tags/tag34.xml"/><Relationship Id="rId9" Type="http://schemas.openxmlformats.org/officeDocument/2006/relationships/tags" Target="../tags/tag39.xml"/><Relationship Id="rId14" Type="http://schemas.openxmlformats.org/officeDocument/2006/relationships/tags" Target="../tags/tag4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51.xml"/><Relationship Id="rId1" Type="http://schemas.openxmlformats.org/officeDocument/2006/relationships/tags" Target="../tags/tag5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5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4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4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4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6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4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3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7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tags" Target="../tags/tag76.xml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10" Type="http://schemas.openxmlformats.org/officeDocument/2006/relationships/notesSlide" Target="../notesSlides/notesSlide8.xml"/><Relationship Id="rId4" Type="http://schemas.openxmlformats.org/officeDocument/2006/relationships/tags" Target="../tags/tag19.xml"/><Relationship Id="rId9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ko-KR" altLang="en-US" dirty="0" smtClean="0"/>
              <a:t>게임의 </a:t>
            </a:r>
            <a:r>
              <a:rPr lang="ko-KR" altLang="en-US" dirty="0" err="1" smtClean="0"/>
              <a:t>과금체계</a:t>
            </a:r>
            <a:endParaRPr lang="ko-K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3995936" y="3356992"/>
            <a:ext cx="4772528" cy="990600"/>
          </a:xfrm>
        </p:spPr>
        <p:txBody>
          <a:bodyPr>
            <a:normAutofit/>
          </a:bodyPr>
          <a:lstStyle/>
          <a:p>
            <a:r>
              <a:rPr lang="en-US" altLang="ko-KR" sz="2400" dirty="0" smtClean="0">
                <a:latin typeface="+mn-lt"/>
              </a:rPr>
              <a:t>-</a:t>
            </a:r>
            <a:r>
              <a:rPr lang="ko-KR" altLang="en-US" sz="2400" dirty="0" smtClean="0">
                <a:latin typeface="+mn-lt"/>
              </a:rPr>
              <a:t>정액제부터 부분유료화까지</a:t>
            </a:r>
            <a:r>
              <a:rPr lang="en-US" altLang="ko-KR" sz="2400" dirty="0" smtClean="0">
                <a:latin typeface="+mn-lt"/>
              </a:rPr>
              <a:t>-</a:t>
            </a:r>
            <a:endParaRPr lang="ko-KR" sz="2400" dirty="0">
              <a:latin typeface="+mn-lt"/>
            </a:endParaRPr>
          </a:p>
        </p:txBody>
      </p:sp>
      <p:sp>
        <p:nvSpPr>
          <p:cNvPr id="4" name="Subtitle 2"/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4146447" y="4941168"/>
            <a:ext cx="4772528" cy="99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ko-KR" sz="2000" b="0" kern="1200">
                <a:solidFill>
                  <a:schemeClr val="tx1"/>
                </a:solidFill>
                <a:latin typeface="Georgia" pitchFamily="18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ko-KR"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ko-KR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ko-KR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ko-KR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ko-KR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ko-KR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ko-KR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kumimoji="0" lang="ko-KR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 smtClean="0">
                <a:latin typeface="+mn-lt"/>
              </a:rPr>
              <a:t>23-1</a:t>
            </a:r>
            <a:r>
              <a:rPr lang="ko-KR" altLang="en-US" sz="2400" dirty="0" smtClean="0">
                <a:latin typeface="+mn-lt"/>
              </a:rPr>
              <a:t>기</a:t>
            </a:r>
            <a:endParaRPr lang="en-US" altLang="ko-KR" sz="2400" dirty="0" smtClean="0">
              <a:latin typeface="+mn-lt"/>
            </a:endParaRPr>
          </a:p>
          <a:p>
            <a:r>
              <a:rPr lang="ko-KR" altLang="en-US" sz="2400" dirty="0" smtClean="0">
                <a:latin typeface="+mn-lt"/>
              </a:rPr>
              <a:t>박 성 호</a:t>
            </a:r>
            <a:endParaRPr lang="en-US" altLang="ko-KR" sz="2400" dirty="0" smtClean="0">
              <a:latin typeface="+mn-lt"/>
            </a:endParaRPr>
          </a:p>
        </p:txBody>
      </p:sp>
    </p:spTree>
    <p:custDataLst>
      <p:tags r:id="rId1"/>
    </p:custData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728" name="Rectangle 16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841248" y="301752"/>
            <a:ext cx="8077200" cy="1143000"/>
          </a:xfrm>
        </p:spPr>
        <p:txBody>
          <a:bodyPr/>
          <a:lstStyle/>
          <a:p>
            <a:pPr latinLnBrk="1">
              <a:defRPr lang="ko-KR"/>
            </a:pPr>
            <a:r>
              <a:rPr lang="ko-KR" altLang="en-US" dirty="0" smtClean="0"/>
              <a:t>인터넷 마케팅</a:t>
            </a:r>
            <a:endParaRPr lang="ko-KR" dirty="0"/>
          </a:p>
        </p:txBody>
      </p:sp>
      <p:sp>
        <p:nvSpPr>
          <p:cNvPr id="9" name="AutoShape 10"/>
          <p:cNvSpPr>
            <a:spLocks noChangeArrowheads="1"/>
          </p:cNvSpPr>
          <p:nvPr>
            <p:custDataLst>
              <p:tags r:id="rId3"/>
            </p:custDataLst>
          </p:nvPr>
        </p:nvSpPr>
        <p:spPr bwMode="invGray">
          <a:xfrm>
            <a:off x="1259631" y="2924944"/>
            <a:ext cx="1753651" cy="1222157"/>
          </a:xfrm>
          <a:prstGeom prst="round2DiagRect">
            <a:avLst/>
          </a:prstGeom>
          <a:solidFill>
            <a:schemeClr val="bg1"/>
          </a:solidFill>
          <a:ln w="12700">
            <a:solidFill>
              <a:schemeClr val="tx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45720" rIns="45720" anchor="ctr">
            <a:noAutofit/>
          </a:bodyPr>
          <a:lstStyle/>
          <a:p>
            <a:pPr algn="ctr" latinLnBrk="1">
              <a:defRPr lang="ko-KR"/>
            </a:pPr>
            <a:r>
              <a:rPr lang="ko-KR" altLang="en-US" sz="2000" dirty="0" smtClean="0"/>
              <a:t>배너 광고</a:t>
            </a:r>
            <a:endParaRPr lang="ko-KR" sz="2000" dirty="0"/>
          </a:p>
        </p:txBody>
      </p:sp>
      <p:sp>
        <p:nvSpPr>
          <p:cNvPr id="10" name="AutoShape 10"/>
          <p:cNvSpPr>
            <a:spLocks noChangeArrowheads="1"/>
          </p:cNvSpPr>
          <p:nvPr>
            <p:custDataLst>
              <p:tags r:id="rId4"/>
            </p:custDataLst>
          </p:nvPr>
        </p:nvSpPr>
        <p:spPr bwMode="invGray">
          <a:xfrm>
            <a:off x="3635895" y="2924944"/>
            <a:ext cx="1753651" cy="1222157"/>
          </a:xfrm>
          <a:prstGeom prst="round2DiagRect">
            <a:avLst/>
          </a:prstGeom>
          <a:solidFill>
            <a:schemeClr val="bg1"/>
          </a:solidFill>
          <a:ln w="12700">
            <a:solidFill>
              <a:schemeClr val="tx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45720" rIns="45720" anchor="ctr">
            <a:noAutofit/>
          </a:bodyPr>
          <a:lstStyle/>
          <a:p>
            <a:pPr algn="ctr" latinLnBrk="1">
              <a:defRPr lang="ko-KR"/>
            </a:pPr>
            <a:r>
              <a:rPr lang="ko-KR" altLang="en-US" sz="2000" dirty="0" smtClean="0"/>
              <a:t>가입</a:t>
            </a:r>
            <a:r>
              <a:rPr lang="ko-KR" altLang="en-US" sz="2000" dirty="0"/>
              <a:t>비</a:t>
            </a:r>
            <a:endParaRPr lang="ko-KR" sz="2000" dirty="0"/>
          </a:p>
        </p:txBody>
      </p:sp>
      <p:sp>
        <p:nvSpPr>
          <p:cNvPr id="12" name="AutoShape 10"/>
          <p:cNvSpPr>
            <a:spLocks noChangeArrowheads="1"/>
          </p:cNvSpPr>
          <p:nvPr>
            <p:custDataLst>
              <p:tags r:id="rId5"/>
            </p:custDataLst>
          </p:nvPr>
        </p:nvSpPr>
        <p:spPr bwMode="invGray">
          <a:xfrm>
            <a:off x="6084167" y="2924944"/>
            <a:ext cx="1753651" cy="1222157"/>
          </a:xfrm>
          <a:prstGeom prst="round2DiagRect">
            <a:avLst/>
          </a:prstGeom>
          <a:solidFill>
            <a:schemeClr val="bg1"/>
          </a:solidFill>
          <a:ln w="12700">
            <a:solidFill>
              <a:schemeClr val="tx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45720" rIns="45720" anchor="ctr">
            <a:noAutofit/>
          </a:bodyPr>
          <a:lstStyle/>
          <a:p>
            <a:pPr algn="ctr" latinLnBrk="1">
              <a:defRPr lang="ko-KR"/>
            </a:pPr>
            <a:r>
              <a:rPr lang="ko-KR" altLang="en-US" sz="2000" dirty="0" smtClean="0"/>
              <a:t>지원</a:t>
            </a:r>
            <a:r>
              <a:rPr lang="ko-KR" altLang="en-US" sz="2000" dirty="0"/>
              <a:t>금</a:t>
            </a:r>
            <a:endParaRPr lang="ko-KR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23613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728" name="Rectangle 16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1259632" y="1700808"/>
            <a:ext cx="8077200" cy="3096344"/>
          </a:xfrm>
        </p:spPr>
        <p:txBody>
          <a:bodyPr>
            <a:noAutofit/>
          </a:bodyPr>
          <a:lstStyle/>
          <a:p>
            <a:pPr latinLnBrk="1">
              <a:defRPr lang="ko-KR"/>
            </a:pPr>
            <a:r>
              <a:rPr lang="ko-KR" altLang="en-US" sz="20000" dirty="0" err="1" smtClean="0"/>
              <a:t>망함ㅋ</a:t>
            </a:r>
            <a:endParaRPr lang="ko-KR" sz="20000" dirty="0"/>
          </a:p>
        </p:txBody>
      </p:sp>
      <p:sp>
        <p:nvSpPr>
          <p:cNvPr id="6" name="Rectangle 16"/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1259632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7" name="Rectangle 16"/>
          <p:cNvSpPr txBox="1">
            <a:spLocks noChangeArrowheads="1"/>
          </p:cNvSpPr>
          <p:nvPr>
            <p:custDataLst>
              <p:tags r:id="rId4"/>
            </p:custDataLst>
          </p:nvPr>
        </p:nvSpPr>
        <p:spPr>
          <a:xfrm>
            <a:off x="1894141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8" name="Rectangle 16"/>
          <p:cNvSpPr txBox="1">
            <a:spLocks noChangeArrowheads="1"/>
          </p:cNvSpPr>
          <p:nvPr>
            <p:custDataLst>
              <p:tags r:id="rId5"/>
            </p:custDataLst>
          </p:nvPr>
        </p:nvSpPr>
        <p:spPr>
          <a:xfrm>
            <a:off x="2546709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11" name="Rectangle 16"/>
          <p:cNvSpPr txBox="1">
            <a:spLocks noChangeArrowheads="1"/>
          </p:cNvSpPr>
          <p:nvPr>
            <p:custDataLst>
              <p:tags r:id="rId6"/>
            </p:custDataLst>
          </p:nvPr>
        </p:nvSpPr>
        <p:spPr>
          <a:xfrm>
            <a:off x="3204573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13" name="Rectangle 16"/>
          <p:cNvSpPr txBox="1">
            <a:spLocks noChangeArrowheads="1"/>
          </p:cNvSpPr>
          <p:nvPr>
            <p:custDataLst>
              <p:tags r:id="rId7"/>
            </p:custDataLst>
          </p:nvPr>
        </p:nvSpPr>
        <p:spPr>
          <a:xfrm>
            <a:off x="3839082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14" name="Rectangle 16"/>
          <p:cNvSpPr txBox="1">
            <a:spLocks noChangeArrowheads="1"/>
          </p:cNvSpPr>
          <p:nvPr>
            <p:custDataLst>
              <p:tags r:id="rId8"/>
            </p:custDataLst>
          </p:nvPr>
        </p:nvSpPr>
        <p:spPr>
          <a:xfrm>
            <a:off x="4491650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15" name="Rectangle 16"/>
          <p:cNvSpPr txBox="1">
            <a:spLocks noChangeArrowheads="1"/>
          </p:cNvSpPr>
          <p:nvPr>
            <p:custDataLst>
              <p:tags r:id="rId9"/>
            </p:custDataLst>
          </p:nvPr>
        </p:nvSpPr>
        <p:spPr>
          <a:xfrm>
            <a:off x="5121817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16" name="Rectangle 16"/>
          <p:cNvSpPr txBox="1">
            <a:spLocks noChangeArrowheads="1"/>
          </p:cNvSpPr>
          <p:nvPr>
            <p:custDataLst>
              <p:tags r:id="rId10"/>
            </p:custDataLst>
          </p:nvPr>
        </p:nvSpPr>
        <p:spPr>
          <a:xfrm>
            <a:off x="5756326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17" name="Rectangle 16"/>
          <p:cNvSpPr txBox="1">
            <a:spLocks noChangeArrowheads="1"/>
          </p:cNvSpPr>
          <p:nvPr>
            <p:custDataLst>
              <p:tags r:id="rId11"/>
            </p:custDataLst>
          </p:nvPr>
        </p:nvSpPr>
        <p:spPr>
          <a:xfrm>
            <a:off x="6408894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18" name="Rectangle 16"/>
          <p:cNvSpPr txBox="1">
            <a:spLocks noChangeArrowheads="1"/>
          </p:cNvSpPr>
          <p:nvPr>
            <p:custDataLst>
              <p:tags r:id="rId12"/>
            </p:custDataLst>
          </p:nvPr>
        </p:nvSpPr>
        <p:spPr>
          <a:xfrm>
            <a:off x="7065860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19" name="Rectangle 16"/>
          <p:cNvSpPr txBox="1">
            <a:spLocks noChangeArrowheads="1"/>
          </p:cNvSpPr>
          <p:nvPr>
            <p:custDataLst>
              <p:tags r:id="rId13"/>
            </p:custDataLst>
          </p:nvPr>
        </p:nvSpPr>
        <p:spPr>
          <a:xfrm>
            <a:off x="7700369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  <p:sp>
        <p:nvSpPr>
          <p:cNvPr id="20" name="Rectangle 16"/>
          <p:cNvSpPr txBox="1">
            <a:spLocks noChangeArrowheads="1"/>
          </p:cNvSpPr>
          <p:nvPr>
            <p:custDataLst>
              <p:tags r:id="rId14"/>
            </p:custDataLst>
          </p:nvPr>
        </p:nvSpPr>
        <p:spPr>
          <a:xfrm>
            <a:off x="8352937" y="4581128"/>
            <a:ext cx="648072" cy="19442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 lang="ko-KR"/>
            </a:pPr>
            <a:r>
              <a:rPr lang="ko-KR" altLang="en-US" sz="5000" dirty="0" err="1" smtClean="0"/>
              <a:t>ㅋ</a:t>
            </a:r>
            <a:endParaRPr lang="ko-KR" altLang="en-US" sz="5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08424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250"/>
                            </p:stCondLst>
                            <p:childTnLst>
                              <p:par>
                                <p:cTn id="56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500"/>
                            </p:stCondLst>
                            <p:childTnLst>
                              <p:par>
                                <p:cTn id="7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4750"/>
                            </p:stCondLst>
                            <p:childTnLst>
                              <p:par>
                                <p:cTn id="90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8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9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1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3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4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5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0"/>
                            </p:stCondLst>
                            <p:childTnLst>
                              <p:par>
                                <p:cTn id="107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5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6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8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0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2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250"/>
                            </p:stCondLst>
                            <p:childTnLst>
                              <p:par>
                                <p:cTn id="12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2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3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4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5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6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7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8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9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500"/>
                            </p:stCondLst>
                            <p:childTnLst>
                              <p:par>
                                <p:cTn id="14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4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9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0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2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3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4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5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6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5750"/>
                            </p:stCondLst>
                            <p:childTnLst>
                              <p:par>
                                <p:cTn id="15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0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6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7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8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9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0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1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2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3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6000"/>
                            </p:stCondLst>
                            <p:childTnLst>
                              <p:par>
                                <p:cTn id="17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7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3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4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5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6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7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8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9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0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6250"/>
                            </p:stCondLst>
                            <p:childTnLst>
                              <p:par>
                                <p:cTn id="19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4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5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0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1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2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3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4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5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6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7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6500"/>
                            </p:stCondLst>
                            <p:childTnLst>
                              <p:par>
                                <p:cTn id="20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1" dur="7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2" dur="2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8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82" tmFilter="0, 0; 0.125,0.2665; 0.25,0.4; 0.375,0.465; 0.5,0.5;  0.625,0.535; 0.75,0.6; 0.875,0.7335; 1,1">
                                          <p:stCondLst>
                                            <p:cond delay="82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2" tmFilter="0, 0; 0.125,0.2665; 0.25,0.4; 0.375,0.465; 0.5,0.5;  0.625,0.535; 0.75,0.6; 0.875,0.7335; 1,1">
                                          <p:stCondLst>
                                            <p:cond delay="163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6" dur="1" tmFilter="0, 0; 0.125,0.2665; 0.25,0.4; 0.375,0.465; 0.5,0.5;  0.625,0.535; 0.75,0.6; 0.875,0.7335; 1,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7" dur="1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8" dur="1" decel="50000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9" dur="1">
                                          <p:stCondLst>
                                            <p:cond delay="161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0" dur="1" decel="50000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1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2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3" dur="1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4" dur="1" decel="50000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7728" grpId="0"/>
      <p:bldP spid="6" grpId="0"/>
      <p:bldP spid="7" grpId="0"/>
      <p:bldP spid="8" grpId="0"/>
      <p:bldP spid="11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IT</a:t>
            </a:r>
            <a:r>
              <a:rPr lang="ko-KR" altLang="en-US" dirty="0" smtClean="0"/>
              <a:t>업계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4365104"/>
            <a:ext cx="3168352" cy="21227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980728"/>
            <a:ext cx="2088232" cy="26554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Freeform 15"/>
          <p:cNvSpPr>
            <a:spLocks/>
          </p:cNvSpPr>
          <p:nvPr>
            <p:custDataLst>
              <p:tags r:id="rId2"/>
            </p:custDataLst>
          </p:nvPr>
        </p:nvSpPr>
        <p:spPr bwMode="auto">
          <a:xfrm rot="21240482">
            <a:off x="2519412" y="1676400"/>
            <a:ext cx="3728988" cy="2313711"/>
          </a:xfrm>
          <a:custGeom>
            <a:avLst/>
            <a:gdLst/>
            <a:ahLst/>
            <a:cxnLst>
              <a:cxn ang="0">
                <a:pos x="0" y="1390"/>
              </a:cxn>
              <a:cxn ang="0">
                <a:pos x="1529" y="158"/>
              </a:cxn>
              <a:cxn ang="0">
                <a:pos x="1529" y="0"/>
              </a:cxn>
              <a:cxn ang="0">
                <a:pos x="2030" y="360"/>
              </a:cxn>
              <a:cxn ang="0">
                <a:pos x="1523" y="714"/>
              </a:cxn>
              <a:cxn ang="0">
                <a:pos x="1520" y="543"/>
              </a:cxn>
              <a:cxn ang="0">
                <a:pos x="0" y="1390"/>
              </a:cxn>
            </a:cxnLst>
            <a:rect l="0" t="0" r="r" b="b"/>
            <a:pathLst>
              <a:path w="2030" h="1390">
                <a:moveTo>
                  <a:pt x="0" y="1390"/>
                </a:moveTo>
                <a:cubicBezTo>
                  <a:pt x="131" y="796"/>
                  <a:pt x="676" y="220"/>
                  <a:pt x="1529" y="158"/>
                </a:cubicBezTo>
                <a:lnTo>
                  <a:pt x="1529" y="0"/>
                </a:lnTo>
                <a:lnTo>
                  <a:pt x="2030" y="360"/>
                </a:lnTo>
                <a:lnTo>
                  <a:pt x="1523" y="714"/>
                </a:lnTo>
                <a:lnTo>
                  <a:pt x="1520" y="543"/>
                </a:lnTo>
                <a:cubicBezTo>
                  <a:pt x="803" y="447"/>
                  <a:pt x="109" y="1123"/>
                  <a:pt x="0" y="1390"/>
                </a:cubicBezTo>
                <a:close/>
              </a:path>
            </a:pathLst>
          </a:custGeom>
          <a:gradFill rotWithShape="1">
            <a:gsLst>
              <a:gs pos="0">
                <a:schemeClr val="accent5"/>
              </a:gs>
              <a:gs pos="100000">
                <a:schemeClr val="accent4"/>
              </a:gs>
            </a:gsLst>
            <a:lin ang="18900000" scaled="1"/>
          </a:gradFill>
          <a:ln w="3175" cap="flat" cmpd="sng">
            <a:noFill/>
            <a:prstDash val="solid"/>
            <a:round/>
            <a:headEnd/>
            <a:tailEnd/>
          </a:ln>
          <a:effectLst/>
        </p:spPr>
        <p:txBody>
          <a:bodyPr wrap="none" anchor="ctr">
            <a:noAutofit/>
          </a:bodyPr>
          <a:lstStyle/>
          <a:p>
            <a:pPr latinLnBrk="1">
              <a:defRPr lang="ko-KR"/>
            </a:pPr>
            <a:endParaRPr lang="ko-KR"/>
          </a:p>
        </p:txBody>
      </p:sp>
      <p:sp>
        <p:nvSpPr>
          <p:cNvPr id="22" name="제목 1"/>
          <p:cNvSpPr txBox="1">
            <a:spLocks/>
          </p:cNvSpPr>
          <p:nvPr/>
        </p:nvSpPr>
        <p:spPr>
          <a:xfrm rot="20152132">
            <a:off x="4289914" y="4467463"/>
            <a:ext cx="3563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수익모델 부족</a:t>
            </a:r>
            <a:endParaRPr lang="ko-KR" altLang="en-US" dirty="0"/>
          </a:p>
        </p:txBody>
      </p:sp>
      <p:sp>
        <p:nvSpPr>
          <p:cNvPr id="23" name="제목 1"/>
          <p:cNvSpPr txBox="1">
            <a:spLocks/>
          </p:cNvSpPr>
          <p:nvPr/>
        </p:nvSpPr>
        <p:spPr>
          <a:xfrm rot="20152132">
            <a:off x="1697626" y="1227103"/>
            <a:ext cx="3563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거품 쫙</a:t>
            </a:r>
            <a:r>
              <a:rPr lang="en-US" altLang="ko-KR" dirty="0" smtClean="0"/>
              <a:t>! </a:t>
            </a:r>
            <a:r>
              <a:rPr lang="ko-KR" altLang="en-US" dirty="0" smtClean="0"/>
              <a:t>빠짐</a:t>
            </a:r>
            <a:endParaRPr lang="ko-KR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47584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  <p:bldP spid="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3568" y="836712"/>
            <a:ext cx="8706544" cy="5170586"/>
          </a:xfrm>
        </p:spPr>
        <p:txBody>
          <a:bodyPr>
            <a:noAutofit/>
          </a:bodyPr>
          <a:lstStyle/>
          <a:p>
            <a:r>
              <a:rPr lang="ko-KR" altLang="en-US" sz="15000" dirty="0" err="1" smtClean="0"/>
              <a:t>닷컴</a:t>
            </a:r>
            <a:r>
              <a:rPr lang="ko-KR" altLang="en-US" sz="15000" dirty="0" smtClean="0"/>
              <a:t> 붕괴</a:t>
            </a:r>
            <a:endParaRPr lang="ko-KR" altLang="en-US" sz="15000" dirty="0"/>
          </a:p>
        </p:txBody>
      </p:sp>
    </p:spTree>
    <p:extLst>
      <p:ext uri="{BB962C8B-B14F-4D97-AF65-F5344CB8AC3E}">
        <p14:creationId xmlns:p14="http://schemas.microsoft.com/office/powerpoint/2010/main" val="39787129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</a:t>
            </a:r>
            <a:endParaRPr lang="ko-KR" altLang="en-US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932726" y="1700808"/>
            <a:ext cx="781573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응답시간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즉각적인 수준 요구</a:t>
            </a:r>
            <a:endParaRPr lang="ko-KR" altLang="en-US" dirty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930770" y="3717032"/>
            <a:ext cx="781573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접속을 </a:t>
            </a:r>
            <a:r>
              <a:rPr lang="ko-KR" altLang="en-US" dirty="0" err="1" smtClean="0"/>
              <a:t>유지시켜야하는</a:t>
            </a:r>
            <a:r>
              <a:rPr lang="ko-KR" altLang="en-US" dirty="0" smtClean="0"/>
              <a:t> 지속성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414268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</a:t>
            </a:r>
            <a:endParaRPr lang="ko-KR" altLang="en-US" dirty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903504" y="1820028"/>
            <a:ext cx="781573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 smtClean="0"/>
              <a:t>한사람이</a:t>
            </a:r>
            <a:r>
              <a:rPr lang="ko-KR" altLang="en-US" dirty="0" smtClean="0"/>
              <a:t> 잡아먹는 </a:t>
            </a:r>
            <a:r>
              <a:rPr lang="ko-KR" altLang="en-US" dirty="0" err="1" smtClean="0"/>
              <a:t>트래픽이</a:t>
            </a:r>
            <a:endParaRPr lang="en-US" altLang="ko-KR" dirty="0" smtClean="0"/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755576" y="3647306"/>
            <a:ext cx="781573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2000" dirty="0" smtClean="0"/>
              <a:t>어마어마함</a:t>
            </a:r>
            <a:endParaRPr lang="en-US" altLang="ko-KR" sz="12000" dirty="0"/>
          </a:p>
        </p:txBody>
      </p:sp>
    </p:spTree>
    <p:extLst>
      <p:ext uri="{BB962C8B-B14F-4D97-AF65-F5344CB8AC3E}">
        <p14:creationId xmlns:p14="http://schemas.microsoft.com/office/powerpoint/2010/main" val="162124546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빡호\AppData\Local\Microsoft\Windows\Temporary Internet Files\Content.IE5\SMF0WTKU\MP900433767[1]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412776"/>
            <a:ext cx="6511098" cy="4888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716516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베타족의</a:t>
            </a:r>
            <a:r>
              <a:rPr lang="ko-KR" altLang="en-US" dirty="0" smtClean="0"/>
              <a:t> 출현</a:t>
            </a:r>
            <a:endParaRPr lang="ko-KR" altLang="en-US" dirty="0"/>
          </a:p>
        </p:txBody>
      </p:sp>
      <p:pic>
        <p:nvPicPr>
          <p:cNvPr id="4" name="Picture 2" descr="C:\Users\빡호\AppData\Local\Microsoft\Windows\Temporary Internet Files\Content.IE5\VVMYGDT2\MC900434845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1805" y="764704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타원 2"/>
          <p:cNvSpPr/>
          <p:nvPr/>
        </p:nvSpPr>
        <p:spPr>
          <a:xfrm>
            <a:off x="1475656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/>
          <p:nvPr/>
        </p:nvCxnSpPr>
        <p:spPr>
          <a:xfrm>
            <a:off x="1760221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H="1" flipV="1">
            <a:off x="1760222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 flipH="1">
            <a:off x="2058371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>
            <a:off x="1475656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1475656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 flipH="1">
            <a:off x="1475656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flipH="1" flipV="1">
            <a:off x="1331640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1763688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6" name="타원 245"/>
          <p:cNvSpPr/>
          <p:nvPr/>
        </p:nvSpPr>
        <p:spPr>
          <a:xfrm>
            <a:off x="2130624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7" name="직선 연결선 246"/>
          <p:cNvCxnSpPr/>
          <p:nvPr/>
        </p:nvCxnSpPr>
        <p:spPr>
          <a:xfrm>
            <a:off x="2415189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직선 연결선 247"/>
          <p:cNvCxnSpPr/>
          <p:nvPr/>
        </p:nvCxnSpPr>
        <p:spPr>
          <a:xfrm flipH="1" flipV="1">
            <a:off x="2415190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직선 연결선 248"/>
          <p:cNvCxnSpPr/>
          <p:nvPr/>
        </p:nvCxnSpPr>
        <p:spPr>
          <a:xfrm flipH="1">
            <a:off x="2713339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직선 연결선 249"/>
          <p:cNvCxnSpPr/>
          <p:nvPr/>
        </p:nvCxnSpPr>
        <p:spPr>
          <a:xfrm flipH="1">
            <a:off x="2130624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직선 연결선 250"/>
          <p:cNvCxnSpPr/>
          <p:nvPr/>
        </p:nvCxnSpPr>
        <p:spPr>
          <a:xfrm>
            <a:off x="2130624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직선 연결선 251"/>
          <p:cNvCxnSpPr/>
          <p:nvPr/>
        </p:nvCxnSpPr>
        <p:spPr>
          <a:xfrm flipH="1">
            <a:off x="2130624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직선 연결선 252"/>
          <p:cNvCxnSpPr/>
          <p:nvPr/>
        </p:nvCxnSpPr>
        <p:spPr>
          <a:xfrm flipH="1" flipV="1">
            <a:off x="1986608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직선 연결선 253"/>
          <p:cNvCxnSpPr/>
          <p:nvPr/>
        </p:nvCxnSpPr>
        <p:spPr>
          <a:xfrm>
            <a:off x="2418656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5" name="타원 254"/>
          <p:cNvSpPr/>
          <p:nvPr/>
        </p:nvSpPr>
        <p:spPr>
          <a:xfrm>
            <a:off x="2716805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6" name="직선 연결선 255"/>
          <p:cNvCxnSpPr/>
          <p:nvPr/>
        </p:nvCxnSpPr>
        <p:spPr>
          <a:xfrm>
            <a:off x="3001370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직선 연결선 256"/>
          <p:cNvCxnSpPr/>
          <p:nvPr/>
        </p:nvCxnSpPr>
        <p:spPr>
          <a:xfrm flipH="1" flipV="1">
            <a:off x="3001371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직선 연결선 257"/>
          <p:cNvCxnSpPr/>
          <p:nvPr/>
        </p:nvCxnSpPr>
        <p:spPr>
          <a:xfrm flipH="1">
            <a:off x="3299520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직선 연결선 258"/>
          <p:cNvCxnSpPr/>
          <p:nvPr/>
        </p:nvCxnSpPr>
        <p:spPr>
          <a:xfrm flipH="1">
            <a:off x="2716805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직선 연결선 259"/>
          <p:cNvCxnSpPr/>
          <p:nvPr/>
        </p:nvCxnSpPr>
        <p:spPr>
          <a:xfrm>
            <a:off x="2716805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직선 연결선 260"/>
          <p:cNvCxnSpPr/>
          <p:nvPr/>
        </p:nvCxnSpPr>
        <p:spPr>
          <a:xfrm flipH="1">
            <a:off x="2716805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직선 연결선 261"/>
          <p:cNvCxnSpPr/>
          <p:nvPr/>
        </p:nvCxnSpPr>
        <p:spPr>
          <a:xfrm flipH="1" flipV="1">
            <a:off x="2572789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직선 연결선 262"/>
          <p:cNvCxnSpPr/>
          <p:nvPr/>
        </p:nvCxnSpPr>
        <p:spPr>
          <a:xfrm>
            <a:off x="3004837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4" name="타원 263"/>
          <p:cNvSpPr/>
          <p:nvPr/>
        </p:nvSpPr>
        <p:spPr>
          <a:xfrm>
            <a:off x="3302986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5" name="직선 연결선 264"/>
          <p:cNvCxnSpPr/>
          <p:nvPr/>
        </p:nvCxnSpPr>
        <p:spPr>
          <a:xfrm>
            <a:off x="3587551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직선 연결선 265"/>
          <p:cNvCxnSpPr/>
          <p:nvPr/>
        </p:nvCxnSpPr>
        <p:spPr>
          <a:xfrm flipH="1" flipV="1">
            <a:off x="3587552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직선 연결선 266"/>
          <p:cNvCxnSpPr/>
          <p:nvPr/>
        </p:nvCxnSpPr>
        <p:spPr>
          <a:xfrm flipH="1">
            <a:off x="3885701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직선 연결선 267"/>
          <p:cNvCxnSpPr/>
          <p:nvPr/>
        </p:nvCxnSpPr>
        <p:spPr>
          <a:xfrm flipH="1">
            <a:off x="3302986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직선 연결선 268"/>
          <p:cNvCxnSpPr/>
          <p:nvPr/>
        </p:nvCxnSpPr>
        <p:spPr>
          <a:xfrm>
            <a:off x="3302986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직선 연결선 269"/>
          <p:cNvCxnSpPr/>
          <p:nvPr/>
        </p:nvCxnSpPr>
        <p:spPr>
          <a:xfrm flipH="1">
            <a:off x="3302986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직선 연결선 270"/>
          <p:cNvCxnSpPr/>
          <p:nvPr/>
        </p:nvCxnSpPr>
        <p:spPr>
          <a:xfrm flipH="1" flipV="1">
            <a:off x="3158970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연결선 271"/>
          <p:cNvCxnSpPr/>
          <p:nvPr/>
        </p:nvCxnSpPr>
        <p:spPr>
          <a:xfrm>
            <a:off x="3591018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타원 272"/>
          <p:cNvSpPr/>
          <p:nvPr/>
        </p:nvSpPr>
        <p:spPr>
          <a:xfrm>
            <a:off x="4112822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4" name="직선 연결선 273"/>
          <p:cNvCxnSpPr/>
          <p:nvPr/>
        </p:nvCxnSpPr>
        <p:spPr>
          <a:xfrm>
            <a:off x="4397387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직선 연결선 274"/>
          <p:cNvCxnSpPr/>
          <p:nvPr/>
        </p:nvCxnSpPr>
        <p:spPr>
          <a:xfrm flipH="1" flipV="1">
            <a:off x="4397388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직선 연결선 275"/>
          <p:cNvCxnSpPr/>
          <p:nvPr/>
        </p:nvCxnSpPr>
        <p:spPr>
          <a:xfrm flipH="1">
            <a:off x="4695537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직선 연결선 276"/>
          <p:cNvCxnSpPr/>
          <p:nvPr/>
        </p:nvCxnSpPr>
        <p:spPr>
          <a:xfrm flipH="1">
            <a:off x="4112822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직선 연결선 277"/>
          <p:cNvCxnSpPr/>
          <p:nvPr/>
        </p:nvCxnSpPr>
        <p:spPr>
          <a:xfrm>
            <a:off x="4112822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직선 연결선 278"/>
          <p:cNvCxnSpPr/>
          <p:nvPr/>
        </p:nvCxnSpPr>
        <p:spPr>
          <a:xfrm flipH="1">
            <a:off x="4112822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직선 연결선 279"/>
          <p:cNvCxnSpPr/>
          <p:nvPr/>
        </p:nvCxnSpPr>
        <p:spPr>
          <a:xfrm flipH="1" flipV="1">
            <a:off x="3968806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직선 연결선 280"/>
          <p:cNvCxnSpPr/>
          <p:nvPr/>
        </p:nvCxnSpPr>
        <p:spPr>
          <a:xfrm>
            <a:off x="4400854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2" name="타원 281"/>
          <p:cNvSpPr/>
          <p:nvPr/>
        </p:nvSpPr>
        <p:spPr>
          <a:xfrm>
            <a:off x="4767790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83" name="직선 연결선 282"/>
          <p:cNvCxnSpPr/>
          <p:nvPr/>
        </p:nvCxnSpPr>
        <p:spPr>
          <a:xfrm>
            <a:off x="5052355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직선 연결선 283"/>
          <p:cNvCxnSpPr/>
          <p:nvPr/>
        </p:nvCxnSpPr>
        <p:spPr>
          <a:xfrm flipH="1" flipV="1">
            <a:off x="5052356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직선 연결선 284"/>
          <p:cNvCxnSpPr/>
          <p:nvPr/>
        </p:nvCxnSpPr>
        <p:spPr>
          <a:xfrm flipH="1">
            <a:off x="5350505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직선 연결선 285"/>
          <p:cNvCxnSpPr/>
          <p:nvPr/>
        </p:nvCxnSpPr>
        <p:spPr>
          <a:xfrm flipH="1">
            <a:off x="4767790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직선 연결선 286"/>
          <p:cNvCxnSpPr/>
          <p:nvPr/>
        </p:nvCxnSpPr>
        <p:spPr>
          <a:xfrm>
            <a:off x="4767790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직선 연결선 287"/>
          <p:cNvCxnSpPr/>
          <p:nvPr/>
        </p:nvCxnSpPr>
        <p:spPr>
          <a:xfrm flipH="1">
            <a:off x="4767790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직선 연결선 288"/>
          <p:cNvCxnSpPr/>
          <p:nvPr/>
        </p:nvCxnSpPr>
        <p:spPr>
          <a:xfrm flipH="1" flipV="1">
            <a:off x="4623774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직선 연결선 289"/>
          <p:cNvCxnSpPr/>
          <p:nvPr/>
        </p:nvCxnSpPr>
        <p:spPr>
          <a:xfrm>
            <a:off x="5055822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1" name="타원 290"/>
          <p:cNvSpPr/>
          <p:nvPr/>
        </p:nvSpPr>
        <p:spPr>
          <a:xfrm>
            <a:off x="5353971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2" name="직선 연결선 291"/>
          <p:cNvCxnSpPr/>
          <p:nvPr/>
        </p:nvCxnSpPr>
        <p:spPr>
          <a:xfrm>
            <a:off x="5638536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3" name="직선 연결선 292"/>
          <p:cNvCxnSpPr/>
          <p:nvPr/>
        </p:nvCxnSpPr>
        <p:spPr>
          <a:xfrm flipH="1" flipV="1">
            <a:off x="5638537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직선 연결선 293"/>
          <p:cNvCxnSpPr/>
          <p:nvPr/>
        </p:nvCxnSpPr>
        <p:spPr>
          <a:xfrm flipH="1">
            <a:off x="5936686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직선 연결선 294"/>
          <p:cNvCxnSpPr/>
          <p:nvPr/>
        </p:nvCxnSpPr>
        <p:spPr>
          <a:xfrm flipH="1">
            <a:off x="5353971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직선 연결선 295"/>
          <p:cNvCxnSpPr/>
          <p:nvPr/>
        </p:nvCxnSpPr>
        <p:spPr>
          <a:xfrm>
            <a:off x="5353971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7" name="직선 연결선 296"/>
          <p:cNvCxnSpPr/>
          <p:nvPr/>
        </p:nvCxnSpPr>
        <p:spPr>
          <a:xfrm flipH="1">
            <a:off x="5353971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직선 연결선 297"/>
          <p:cNvCxnSpPr/>
          <p:nvPr/>
        </p:nvCxnSpPr>
        <p:spPr>
          <a:xfrm flipH="1" flipV="1">
            <a:off x="5209955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직선 연결선 298"/>
          <p:cNvCxnSpPr/>
          <p:nvPr/>
        </p:nvCxnSpPr>
        <p:spPr>
          <a:xfrm>
            <a:off x="5642003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0" name="타원 299"/>
          <p:cNvSpPr/>
          <p:nvPr/>
        </p:nvSpPr>
        <p:spPr>
          <a:xfrm>
            <a:off x="5940152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1" name="직선 연결선 300"/>
          <p:cNvCxnSpPr/>
          <p:nvPr/>
        </p:nvCxnSpPr>
        <p:spPr>
          <a:xfrm>
            <a:off x="6224717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직선 연결선 301"/>
          <p:cNvCxnSpPr/>
          <p:nvPr/>
        </p:nvCxnSpPr>
        <p:spPr>
          <a:xfrm flipH="1" flipV="1">
            <a:off x="6224718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직선 연결선 302"/>
          <p:cNvCxnSpPr/>
          <p:nvPr/>
        </p:nvCxnSpPr>
        <p:spPr>
          <a:xfrm flipH="1">
            <a:off x="6522867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직선 연결선 303"/>
          <p:cNvCxnSpPr/>
          <p:nvPr/>
        </p:nvCxnSpPr>
        <p:spPr>
          <a:xfrm flipH="1">
            <a:off x="5940152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직선 연결선 304"/>
          <p:cNvCxnSpPr/>
          <p:nvPr/>
        </p:nvCxnSpPr>
        <p:spPr>
          <a:xfrm>
            <a:off x="5940152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6" name="직선 연결선 305"/>
          <p:cNvCxnSpPr/>
          <p:nvPr/>
        </p:nvCxnSpPr>
        <p:spPr>
          <a:xfrm flipH="1">
            <a:off x="5940152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7" name="직선 연결선 306"/>
          <p:cNvCxnSpPr/>
          <p:nvPr/>
        </p:nvCxnSpPr>
        <p:spPr>
          <a:xfrm flipH="1" flipV="1">
            <a:off x="5796136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직선 연결선 307"/>
          <p:cNvCxnSpPr/>
          <p:nvPr/>
        </p:nvCxnSpPr>
        <p:spPr>
          <a:xfrm>
            <a:off x="6228184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" name="타원 308"/>
          <p:cNvSpPr/>
          <p:nvPr/>
        </p:nvSpPr>
        <p:spPr>
          <a:xfrm>
            <a:off x="6583522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0" name="직선 연결선 309"/>
          <p:cNvCxnSpPr/>
          <p:nvPr/>
        </p:nvCxnSpPr>
        <p:spPr>
          <a:xfrm>
            <a:off x="6868087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직선 연결선 310"/>
          <p:cNvCxnSpPr/>
          <p:nvPr/>
        </p:nvCxnSpPr>
        <p:spPr>
          <a:xfrm flipH="1" flipV="1">
            <a:off x="6868088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2" name="직선 연결선 311"/>
          <p:cNvCxnSpPr/>
          <p:nvPr/>
        </p:nvCxnSpPr>
        <p:spPr>
          <a:xfrm flipH="1">
            <a:off x="7166237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직선 연결선 312"/>
          <p:cNvCxnSpPr/>
          <p:nvPr/>
        </p:nvCxnSpPr>
        <p:spPr>
          <a:xfrm flipH="1">
            <a:off x="6583522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직선 연결선 313"/>
          <p:cNvCxnSpPr/>
          <p:nvPr/>
        </p:nvCxnSpPr>
        <p:spPr>
          <a:xfrm>
            <a:off x="6583522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5" name="직선 연결선 314"/>
          <p:cNvCxnSpPr/>
          <p:nvPr/>
        </p:nvCxnSpPr>
        <p:spPr>
          <a:xfrm flipH="1">
            <a:off x="6583522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직선 연결선 315"/>
          <p:cNvCxnSpPr/>
          <p:nvPr/>
        </p:nvCxnSpPr>
        <p:spPr>
          <a:xfrm flipH="1" flipV="1">
            <a:off x="6439506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7" name="직선 연결선 316"/>
          <p:cNvCxnSpPr/>
          <p:nvPr/>
        </p:nvCxnSpPr>
        <p:spPr>
          <a:xfrm>
            <a:off x="6871554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8" name="타원 317"/>
          <p:cNvSpPr/>
          <p:nvPr/>
        </p:nvSpPr>
        <p:spPr>
          <a:xfrm>
            <a:off x="7238490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9" name="직선 연결선 318"/>
          <p:cNvCxnSpPr/>
          <p:nvPr/>
        </p:nvCxnSpPr>
        <p:spPr>
          <a:xfrm>
            <a:off x="7523055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직선 연결선 319"/>
          <p:cNvCxnSpPr/>
          <p:nvPr/>
        </p:nvCxnSpPr>
        <p:spPr>
          <a:xfrm flipH="1" flipV="1">
            <a:off x="7523056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직선 연결선 320"/>
          <p:cNvCxnSpPr/>
          <p:nvPr/>
        </p:nvCxnSpPr>
        <p:spPr>
          <a:xfrm flipH="1">
            <a:off x="7821205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직선 연결선 321"/>
          <p:cNvCxnSpPr/>
          <p:nvPr/>
        </p:nvCxnSpPr>
        <p:spPr>
          <a:xfrm flipH="1">
            <a:off x="7238490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3" name="직선 연결선 322"/>
          <p:cNvCxnSpPr/>
          <p:nvPr/>
        </p:nvCxnSpPr>
        <p:spPr>
          <a:xfrm>
            <a:off x="7238490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직선 연결선 323"/>
          <p:cNvCxnSpPr/>
          <p:nvPr/>
        </p:nvCxnSpPr>
        <p:spPr>
          <a:xfrm flipH="1">
            <a:off x="7238490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5" name="직선 연결선 324"/>
          <p:cNvCxnSpPr/>
          <p:nvPr/>
        </p:nvCxnSpPr>
        <p:spPr>
          <a:xfrm flipH="1" flipV="1">
            <a:off x="7094474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6" name="직선 연결선 325"/>
          <p:cNvCxnSpPr/>
          <p:nvPr/>
        </p:nvCxnSpPr>
        <p:spPr>
          <a:xfrm>
            <a:off x="7526522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타원 326"/>
          <p:cNvSpPr/>
          <p:nvPr/>
        </p:nvSpPr>
        <p:spPr>
          <a:xfrm>
            <a:off x="7824671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8" name="직선 연결선 327"/>
          <p:cNvCxnSpPr/>
          <p:nvPr/>
        </p:nvCxnSpPr>
        <p:spPr>
          <a:xfrm>
            <a:off x="8109236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직선 연결선 328"/>
          <p:cNvCxnSpPr/>
          <p:nvPr/>
        </p:nvCxnSpPr>
        <p:spPr>
          <a:xfrm flipH="1" flipV="1">
            <a:off x="8109237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직선 연결선 329"/>
          <p:cNvCxnSpPr/>
          <p:nvPr/>
        </p:nvCxnSpPr>
        <p:spPr>
          <a:xfrm flipH="1">
            <a:off x="8407386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1" name="직선 연결선 330"/>
          <p:cNvCxnSpPr/>
          <p:nvPr/>
        </p:nvCxnSpPr>
        <p:spPr>
          <a:xfrm flipH="1">
            <a:off x="7824671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2" name="직선 연결선 331"/>
          <p:cNvCxnSpPr/>
          <p:nvPr/>
        </p:nvCxnSpPr>
        <p:spPr>
          <a:xfrm>
            <a:off x="7824671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직선 연결선 332"/>
          <p:cNvCxnSpPr/>
          <p:nvPr/>
        </p:nvCxnSpPr>
        <p:spPr>
          <a:xfrm flipH="1">
            <a:off x="7824671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연결선 333"/>
          <p:cNvCxnSpPr/>
          <p:nvPr/>
        </p:nvCxnSpPr>
        <p:spPr>
          <a:xfrm flipH="1" flipV="1">
            <a:off x="7680655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직선 연결선 334"/>
          <p:cNvCxnSpPr/>
          <p:nvPr/>
        </p:nvCxnSpPr>
        <p:spPr>
          <a:xfrm>
            <a:off x="8112703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타원 335"/>
          <p:cNvSpPr/>
          <p:nvPr/>
        </p:nvSpPr>
        <p:spPr>
          <a:xfrm>
            <a:off x="8410852" y="4509120"/>
            <a:ext cx="576064" cy="5760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37" name="직선 연결선 336"/>
          <p:cNvCxnSpPr/>
          <p:nvPr/>
        </p:nvCxnSpPr>
        <p:spPr>
          <a:xfrm>
            <a:off x="8695417" y="5085184"/>
            <a:ext cx="0" cy="5543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8" name="직선 연결선 337"/>
          <p:cNvCxnSpPr/>
          <p:nvPr/>
        </p:nvCxnSpPr>
        <p:spPr>
          <a:xfrm flipH="1" flipV="1">
            <a:off x="8695418" y="5279504"/>
            <a:ext cx="291498" cy="82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9" name="직선 연결선 338"/>
          <p:cNvCxnSpPr/>
          <p:nvPr/>
        </p:nvCxnSpPr>
        <p:spPr>
          <a:xfrm flipH="1">
            <a:off x="8993567" y="5157192"/>
            <a:ext cx="291498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0" name="직선 연결선 339"/>
          <p:cNvCxnSpPr/>
          <p:nvPr/>
        </p:nvCxnSpPr>
        <p:spPr>
          <a:xfrm flipH="1">
            <a:off x="8410852" y="5157192"/>
            <a:ext cx="284565" cy="2051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직선 연결선 340"/>
          <p:cNvCxnSpPr/>
          <p:nvPr/>
        </p:nvCxnSpPr>
        <p:spPr>
          <a:xfrm>
            <a:off x="8410852" y="5320934"/>
            <a:ext cx="142282" cy="318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2" name="직선 연결선 341"/>
          <p:cNvCxnSpPr/>
          <p:nvPr/>
        </p:nvCxnSpPr>
        <p:spPr>
          <a:xfrm flipH="1">
            <a:off x="8410852" y="5639544"/>
            <a:ext cx="288032" cy="3097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3" name="직선 연결선 342"/>
          <p:cNvCxnSpPr/>
          <p:nvPr/>
        </p:nvCxnSpPr>
        <p:spPr>
          <a:xfrm flipH="1" flipV="1">
            <a:off x="8266836" y="5794412"/>
            <a:ext cx="144016" cy="1548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직선 연결선 343"/>
          <p:cNvCxnSpPr/>
          <p:nvPr/>
        </p:nvCxnSpPr>
        <p:spPr>
          <a:xfrm>
            <a:off x="8698884" y="5639544"/>
            <a:ext cx="294683" cy="232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굽은 화살표 28"/>
          <p:cNvSpPr/>
          <p:nvPr/>
        </p:nvSpPr>
        <p:spPr>
          <a:xfrm>
            <a:off x="1625563" y="1268760"/>
            <a:ext cx="3070219" cy="3096344"/>
          </a:xfrm>
          <a:prstGeom prst="bentArrow">
            <a:avLst>
              <a:gd name="adj1" fmla="val 9607"/>
              <a:gd name="adj2" fmla="val 16634"/>
              <a:gd name="adj3" fmla="val 48656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347" name="Picture 2" descr="C:\Users\빡호\AppData\Local\Microsoft\Windows\Temporary Internet Files\Content.IE5\VVMYGDT2\MC900434845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3990" y="917104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8" name="Picture 2" descr="C:\Users\빡호\AppData\Local\Microsoft\Windows\Temporary Internet Files\Content.IE5\VVMYGDT2\MC900434845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2434" y="1039424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9" name="Picture 2" descr="C:\Users\빡호\AppData\Local\Microsoft\Windows\Temporary Internet Files\Content.IE5\VVMYGDT2\MC900434845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500" y="1264715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0" name="Picture 2" descr="C:\Users\빡호\AppData\Local\Microsoft\Windows\Temporary Internet Files\Content.IE5\VVMYGDT2\MC900434845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067" y="1412776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1" name="제목 1"/>
          <p:cNvSpPr txBox="1">
            <a:spLocks/>
          </p:cNvSpPr>
          <p:nvPr/>
        </p:nvSpPr>
        <p:spPr>
          <a:xfrm>
            <a:off x="4031450" y="4651412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ㅋㅋㅋㅋㅋㅋㅋㅋㅋㅋㅋㅋㅋ</a:t>
            </a:r>
            <a:r>
              <a:rPr lang="ko-KR" altLang="en-US"/>
              <a:t>ㅋ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915945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3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7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1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2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3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4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4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5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6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7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9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0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0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1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3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3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3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1" fill="hold">
                      <p:stCondLst>
                        <p:cond delay="indefinite"/>
                      </p:stCondLst>
                      <p:childTnLst>
                        <p:par>
                          <p:cTn id="442" fill="hold">
                            <p:stCondLst>
                              <p:cond delay="0"/>
                            </p:stCondLst>
                            <p:childTnLst>
                              <p:par>
                                <p:cTn id="44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5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5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5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5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7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7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7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7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8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8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9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9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0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0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1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1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2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3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3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3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4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5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5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6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6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6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6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7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8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8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8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7" fill="hold">
                      <p:stCondLst>
                        <p:cond delay="indefinite"/>
                      </p:stCondLst>
                      <p:childTnLst>
                        <p:par>
                          <p:cTn id="588" fill="hold">
                            <p:stCondLst>
                              <p:cond delay="0"/>
                            </p:stCondLst>
                            <p:childTnLst>
                              <p:par>
                                <p:cTn id="58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9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9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0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0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0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1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1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1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2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3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3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3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5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5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6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6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7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7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9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9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9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1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1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2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2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2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3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3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3" fill="hold">
                      <p:stCondLst>
                        <p:cond delay="indefinite"/>
                      </p:stCondLst>
                      <p:childTnLst>
                        <p:par>
                          <p:cTn id="734" fill="hold">
                            <p:stCondLst>
                              <p:cond delay="0"/>
                            </p:stCondLst>
                            <p:childTnLst>
                              <p:par>
                                <p:cTn id="73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4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4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4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4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5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6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6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6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6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7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7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7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8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8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8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9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9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9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9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9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0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1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1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1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1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2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2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3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3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3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4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4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4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5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5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6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7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7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7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7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7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9" fill="hold">
                      <p:stCondLst>
                        <p:cond delay="indefinite"/>
                      </p:stCondLst>
                      <p:childTnLst>
                        <p:par>
                          <p:cTn id="880" fill="hold">
                            <p:stCondLst>
                              <p:cond delay="0"/>
                            </p:stCondLst>
                            <p:childTnLst>
                              <p:par>
                                <p:cTn id="88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8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9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9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9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9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9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0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0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0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0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1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1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1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2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2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2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2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2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2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3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3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3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4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4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4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4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4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5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5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5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5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6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6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6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7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7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7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7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7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8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9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9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0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0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0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0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1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2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5" fill="hold">
                      <p:stCondLst>
                        <p:cond delay="indefinite"/>
                      </p:stCondLst>
                      <p:childTnLst>
                        <p:par>
                          <p:cTn id="1026" fill="hold">
                            <p:stCondLst>
                              <p:cond delay="0"/>
                            </p:stCondLst>
                            <p:childTnLst>
                              <p:par>
                                <p:cTn id="102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3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3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3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4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4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4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5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5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5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5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5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6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6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7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7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7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7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8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8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8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8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9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9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9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0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0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0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0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0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1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1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1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1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2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2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2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2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3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3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3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3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3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3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4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4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5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5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5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5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6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6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6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6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7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1" fill="hold">
                      <p:stCondLst>
                        <p:cond delay="indefinite"/>
                      </p:stCondLst>
                      <p:childTnLst>
                        <p:par>
                          <p:cTn id="1172" fill="hold">
                            <p:stCondLst>
                              <p:cond delay="0"/>
                            </p:stCondLst>
                            <p:childTnLst>
                              <p:par>
                                <p:cTn id="117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8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8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8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8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18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9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9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0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0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0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0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0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1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1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1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1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2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2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3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3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3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3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4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4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4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4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5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5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5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5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6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6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6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6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6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6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7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7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8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8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8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8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8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9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9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9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9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0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0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0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1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1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1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1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7" fill="hold">
                      <p:stCondLst>
                        <p:cond delay="indefinite"/>
                      </p:stCondLst>
                      <p:childTnLst>
                        <p:par>
                          <p:cTn id="1318" fill="hold">
                            <p:stCondLst>
                              <p:cond delay="0"/>
                            </p:stCondLst>
                            <p:childTnLst>
                              <p:par>
                                <p:cTn id="131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2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2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2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2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3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3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3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3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3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4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4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4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4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4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4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4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5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5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5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6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6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6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6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6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6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6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6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7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7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7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7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7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8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8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8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8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8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9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9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9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9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9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39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0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0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0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1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1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1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1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2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2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2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2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2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2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2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3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3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3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4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4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4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4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4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4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4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4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4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5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5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5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6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6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6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3" fill="hold">
                      <p:stCondLst>
                        <p:cond delay="indefinite"/>
                      </p:stCondLst>
                      <p:childTnLst>
                        <p:par>
                          <p:cTn id="1464" fill="hold">
                            <p:stCondLst>
                              <p:cond delay="0"/>
                            </p:stCondLst>
                            <p:childTnLst>
                              <p:par>
                                <p:cTn id="146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6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7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7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7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7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7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8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8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8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9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9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9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9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9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49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9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0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0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0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0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0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1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1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1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1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2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2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2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2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2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2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2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2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2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3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3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3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3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4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4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4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4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4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4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4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4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5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5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5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5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5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5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5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6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6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6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6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6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7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7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7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7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7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7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7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7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7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8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8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8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9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9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59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0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0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0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0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0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9" fill="hold">
                      <p:stCondLst>
                        <p:cond delay="indefinite"/>
                      </p:stCondLst>
                      <p:childTnLst>
                        <p:par>
                          <p:cTn id="1610" fill="hold">
                            <p:stCondLst>
                              <p:cond delay="0"/>
                            </p:stCondLst>
                            <p:childTnLst>
                              <p:par>
                                <p:cTn id="161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1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1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2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2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2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2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2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2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3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3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3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4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4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4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4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4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5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5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5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5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5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5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5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6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6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6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6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7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7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7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7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7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7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7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8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9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0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1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2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83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684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85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86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87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88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89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90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9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3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94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5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6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7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8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99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00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01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02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03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04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05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06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0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09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0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1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2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3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4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15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16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17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18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19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20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21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22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2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25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6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7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8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9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0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31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32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33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34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35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36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37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38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7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41" dur="7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42" dur="22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3" dur="83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4" dur="83" tmFilter="0, 0; 0.125,0.2665; 0.25,0.4; 0.375,0.465; 0.5,0.5;  0.625,0.535; 0.75,0.6; 0.875,0.7335; 1,1">
                                          <p:stCondLst>
                                            <p:cond delay="83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5" dur="41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6" dur="21" tmFilter="0, 0; 0.125,0.2665; 0.25,0.4; 0.375,0.465; 0.5,0.5;  0.625,0.535; 0.75,0.6; 0.875,0.7335; 1,1">
                                          <p:stCondLst>
                                            <p:cond delay="207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47" dur="3">
                                          <p:stCondLst>
                                            <p:cond delay="81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48" dur="21" decel="50000">
                                          <p:stCondLst>
                                            <p:cond delay="85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49" dur="3">
                                          <p:stCondLst>
                                            <p:cond delay="164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50" dur="21" decel="50000">
                                          <p:stCondLst>
                                            <p:cond delay="167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1" dur="3">
                                          <p:stCondLst>
                                            <p:cond delay="205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52" dur="21" decel="50000">
                                          <p:stCondLst>
                                            <p:cond delay="208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3" dur="3">
                                          <p:stCondLst>
                                            <p:cond delay="226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754" dur="21" decel="50000">
                                          <p:stCondLst>
                                            <p:cond delay="22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5" fill="hold">
                      <p:stCondLst>
                        <p:cond delay="indefinite"/>
                      </p:stCondLst>
                      <p:childTnLst>
                        <p:par>
                          <p:cTn id="1756" fill="hold">
                            <p:stCondLst>
                              <p:cond delay="0"/>
                            </p:stCondLst>
                            <p:childTnLst>
                              <p:par>
                                <p:cTn id="175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3" fill="hold">
                      <p:stCondLst>
                        <p:cond delay="indefinite"/>
                      </p:stCondLst>
                      <p:childTnLst>
                        <p:par>
                          <p:cTn id="1764" fill="hold">
                            <p:stCondLst>
                              <p:cond delay="0"/>
                            </p:stCondLst>
                            <p:childTnLst>
                              <p:par>
                                <p:cTn id="176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67" dur="5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8" dur="5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9" fill="hold">
                      <p:stCondLst>
                        <p:cond delay="indefinite"/>
                      </p:stCondLst>
                      <p:childTnLst>
                        <p:par>
                          <p:cTn id="1770" fill="hold">
                            <p:stCondLst>
                              <p:cond delay="0"/>
                            </p:stCondLst>
                            <p:childTnLst>
                              <p:par>
                                <p:cTn id="177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3" dur="5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4" dur="5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5" fill="hold">
                      <p:stCondLst>
                        <p:cond delay="indefinite"/>
                      </p:stCondLst>
                      <p:childTnLst>
                        <p:par>
                          <p:cTn id="1776" fill="hold">
                            <p:stCondLst>
                              <p:cond delay="0"/>
                            </p:stCondLst>
                            <p:childTnLst>
                              <p:par>
                                <p:cTn id="17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9" dur="5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80" dur="5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1" fill="hold">
                      <p:stCondLst>
                        <p:cond delay="indefinite"/>
                      </p:stCondLst>
                      <p:childTnLst>
                        <p:par>
                          <p:cTn id="1782" fill="hold">
                            <p:stCondLst>
                              <p:cond delay="0"/>
                            </p:stCondLst>
                            <p:childTnLst>
                              <p:par>
                                <p:cTn id="178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5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86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7" fill="hold">
                      <p:stCondLst>
                        <p:cond delay="indefinite"/>
                      </p:stCondLst>
                      <p:childTnLst>
                        <p:par>
                          <p:cTn id="1788" fill="hold">
                            <p:stCondLst>
                              <p:cond delay="0"/>
                            </p:stCondLst>
                            <p:childTnLst>
                              <p:par>
                                <p:cTn id="1789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9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9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9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9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0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0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0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0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0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0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80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7" presetID="26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0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0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1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1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82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2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3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3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84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4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5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5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5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5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5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5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5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5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86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6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7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7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7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7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7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7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7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7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87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8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8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8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8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89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9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9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0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0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0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0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1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1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1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1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9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1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1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2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2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9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3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3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4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4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4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95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1" presetID="26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5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5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6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6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96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7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7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7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7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198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8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8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9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9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9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9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0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0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0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0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00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0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0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2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2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3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3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0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4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5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5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0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6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6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6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6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7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7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7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7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7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7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07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7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7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8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8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8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8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9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09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9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9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09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9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9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0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0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0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0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0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0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1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1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3" presetID="26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1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1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2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2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2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1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3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3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4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4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14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5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5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5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5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16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6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6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7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7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7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7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7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8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8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8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8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18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8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9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9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9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9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9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9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0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0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0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0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0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1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1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1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1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1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1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1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1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2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2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2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3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3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4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4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4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5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5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5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5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5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5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5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5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5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6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6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5" presetID="26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7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7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8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8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8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8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8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8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9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29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9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9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9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0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0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0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0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0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0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0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0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3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1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1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1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2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2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3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3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3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3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3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3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4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5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5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5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5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6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6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6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6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36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6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6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7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7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7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7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7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7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7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8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8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38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8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8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39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9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9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9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9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9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9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9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40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0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0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1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1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1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1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1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1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1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1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4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2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2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2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2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2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43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7" presetID="26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3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3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4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4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45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5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5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6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6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47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7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7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48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48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8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8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8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8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8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8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49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9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9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9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9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0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0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0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0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0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0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0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0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50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1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1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1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1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52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2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2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2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3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3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5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4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4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4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4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5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5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56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6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6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6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7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7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7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7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7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7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7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7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58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8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8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8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9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59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9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9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9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9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9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9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59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99" presetID="26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0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0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0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0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1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1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1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1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1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1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6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1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1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1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2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2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6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3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3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3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4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4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4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4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4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4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4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5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5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65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5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5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6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6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67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7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7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7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8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8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8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68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8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8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8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8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68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8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69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9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9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9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0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0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0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0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0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0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70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0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0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1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1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1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1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1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2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2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2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2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72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2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2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2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3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3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74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4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4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5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5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5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5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5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5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5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5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76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61" presetID="26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6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6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6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7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7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7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7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7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7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7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7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77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7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8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8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78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8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9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79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9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9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9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9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79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9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9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9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0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0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0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0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1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1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1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1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8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1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1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2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2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2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2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2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2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2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3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3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83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3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4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4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4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4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4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4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4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4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85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5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5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6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6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6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6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6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6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6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6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86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6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7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7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7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7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8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8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8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88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8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8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88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8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8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8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9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9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89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9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9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0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0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0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0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90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0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0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0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9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23" presetID="26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2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2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3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3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3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3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3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3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3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3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3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94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4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4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4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4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5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5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95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5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6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6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6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6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7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7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7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7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7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7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97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7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7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7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8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8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8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8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9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99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9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9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99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9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99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9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0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0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0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0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0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0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1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1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01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1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1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2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2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2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03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3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3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3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3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4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4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4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4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4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4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4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4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04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5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5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5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5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6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6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6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6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6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6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06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6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6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7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7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7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7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7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8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8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8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08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08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85" presetID="26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8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8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8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9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9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9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9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09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9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9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0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0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10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0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0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0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1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1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1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1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1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1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1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1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12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2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2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2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2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3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3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13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3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4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4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4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4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4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5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5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5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5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5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5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15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57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58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59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0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1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5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66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67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6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6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7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7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7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7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17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75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7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7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7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7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8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8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8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8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8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8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8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9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19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19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93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9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9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9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0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0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0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0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0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0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0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0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2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1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12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13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4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5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9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20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21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2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29" presetID="26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230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31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2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3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37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238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39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4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4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4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24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4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4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32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47" fill="hold">
                      <p:stCondLst>
                        <p:cond delay="indefinite"/>
                      </p:stCondLst>
                      <p:childTnLst>
                        <p:par>
                          <p:cTn id="3248" fill="hold">
                            <p:stCondLst>
                              <p:cond delay="0"/>
                            </p:stCondLst>
                            <p:childTnLst>
                              <p:par>
                                <p:cTn id="32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51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46" grpId="0" animBg="1"/>
      <p:bldP spid="255" grpId="0" animBg="1"/>
      <p:bldP spid="264" grpId="0" animBg="1"/>
      <p:bldP spid="264" grpId="1" animBg="1"/>
      <p:bldP spid="273" grpId="0" animBg="1"/>
      <p:bldP spid="273" grpId="1" animBg="1"/>
      <p:bldP spid="282" grpId="0" animBg="1"/>
      <p:bldP spid="282" grpId="1" animBg="1"/>
      <p:bldP spid="291" grpId="0" animBg="1"/>
      <p:bldP spid="291" grpId="1" animBg="1"/>
      <p:bldP spid="300" grpId="0" animBg="1"/>
      <p:bldP spid="300" grpId="1" animBg="1"/>
      <p:bldP spid="309" grpId="0" animBg="1"/>
      <p:bldP spid="309" grpId="1" animBg="1"/>
      <p:bldP spid="318" grpId="0" animBg="1"/>
      <p:bldP spid="318" grpId="1" animBg="1"/>
      <p:bldP spid="327" grpId="0" animBg="1"/>
      <p:bldP spid="327" grpId="1" animBg="1"/>
      <p:bldP spid="336" grpId="0" animBg="1"/>
      <p:bldP spid="336" grpId="1" animBg="1"/>
      <p:bldP spid="29" grpId="0" animBg="1"/>
      <p:bldP spid="35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예를 들자면</a:t>
            </a:r>
            <a:endParaRPr lang="ko-KR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225806"/>
            <a:ext cx="3924300" cy="555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29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기업들은 고민을 함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2483768" y="2204864"/>
            <a:ext cx="4038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이 때</a:t>
            </a:r>
            <a:r>
              <a:rPr lang="en-US" altLang="ko-KR" dirty="0" smtClean="0"/>
              <a:t>! </a:t>
            </a:r>
            <a:r>
              <a:rPr lang="ko-KR" altLang="en-US" dirty="0" smtClean="0"/>
              <a:t>신성처럼</a:t>
            </a:r>
            <a:endParaRPr lang="en-US" altLang="ko-KR" dirty="0" smtClean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2483768" y="3717032"/>
            <a:ext cx="4038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아이템 거래가</a:t>
            </a:r>
            <a:endParaRPr lang="en-US" altLang="ko-KR" dirty="0" smtClean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2483768" y="5229200"/>
            <a:ext cx="4038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0000" dirty="0" smtClean="0"/>
              <a:t>등 </a:t>
            </a:r>
            <a:r>
              <a:rPr lang="ko-KR" altLang="en-US" sz="10000" dirty="0" err="1" smtClean="0"/>
              <a:t>ㅋ</a:t>
            </a:r>
            <a:r>
              <a:rPr lang="ko-KR" altLang="en-US" sz="10000" dirty="0" smtClean="0"/>
              <a:t> 장 </a:t>
            </a:r>
            <a:r>
              <a:rPr lang="ko-KR" altLang="en-US" sz="10000" dirty="0" err="1" smtClean="0"/>
              <a:t>ㅋ</a:t>
            </a:r>
            <a:endParaRPr lang="en-US" altLang="ko-KR" sz="10000" dirty="0" smtClean="0"/>
          </a:p>
        </p:txBody>
      </p:sp>
    </p:spTree>
    <p:extLst>
      <p:ext uri="{BB962C8B-B14F-4D97-AF65-F5344CB8AC3E}">
        <p14:creationId xmlns:p14="http://schemas.microsoft.com/office/powerpoint/2010/main" val="99970631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ko-KR" altLang="en-US" dirty="0" smtClean="0"/>
              <a:t>목</a:t>
            </a:r>
            <a:r>
              <a:rPr lang="ko-KR" altLang="en-US" dirty="0"/>
              <a:t>차</a:t>
            </a:r>
            <a:endParaRPr lang="ko-KR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sz="2700" b="1" dirty="0" smtClean="0">
                <a:solidFill>
                  <a:schemeClr val="accent6">
                    <a:lumMod val="75000"/>
                  </a:schemeClr>
                </a:solidFill>
              </a:rPr>
              <a:t>정액제의 시작</a:t>
            </a:r>
            <a:endParaRPr lang="en-US" altLang="ko-KR" sz="27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sz="2700" dirty="0" smtClean="0"/>
          </a:p>
          <a:p>
            <a:r>
              <a:rPr lang="ko-KR" altLang="en-US" sz="2700" dirty="0" err="1" smtClean="0"/>
              <a:t>닷컴의</a:t>
            </a:r>
            <a:r>
              <a:rPr lang="ko-KR" altLang="en-US" sz="2700" dirty="0" smtClean="0"/>
              <a:t> 붕괴와 대안 모색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부분 유료화의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정액제에서 부분 유료화로 </a:t>
            </a:r>
            <a:r>
              <a:rPr lang="en-US" altLang="ko-KR" sz="2700" dirty="0" smtClean="0"/>
              <a:t>– </a:t>
            </a:r>
            <a:r>
              <a:rPr lang="ko-KR" altLang="en-US" sz="2700" dirty="0" err="1" smtClean="0"/>
              <a:t>캐쥬얼</a:t>
            </a:r>
            <a:r>
              <a:rPr lang="ko-KR" altLang="en-US" sz="2700" dirty="0" smtClean="0"/>
              <a:t>  게임의 도래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특이 사례들</a:t>
            </a:r>
            <a:endParaRPr lang="en-US" altLang="ko-KR" sz="2700" dirty="0" smtClean="0"/>
          </a:p>
          <a:p>
            <a:endParaRPr lang="en-US" altLang="ko-KR" sz="2700" dirty="0"/>
          </a:p>
          <a:p>
            <a:r>
              <a:rPr lang="ko-KR" altLang="en-US" sz="2700" dirty="0" smtClean="0"/>
              <a:t>향후 전망</a:t>
            </a:r>
            <a:r>
              <a:rPr lang="en-US" altLang="ko-KR" sz="2700" dirty="0" smtClean="0"/>
              <a:t>, </a:t>
            </a:r>
            <a:r>
              <a:rPr lang="ko-KR" altLang="en-US" sz="2700" dirty="0" smtClean="0"/>
              <a:t>그 끝은</a:t>
            </a:r>
            <a:r>
              <a:rPr lang="en-US" altLang="ko-KR" sz="2700" dirty="0" smtClean="0"/>
              <a:t>?</a:t>
            </a:r>
          </a:p>
        </p:txBody>
      </p:sp>
    </p:spTree>
    <p:custDataLst>
      <p:tags r:id="rId1"/>
    </p:custData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아이템 거래의 문제점</a:t>
            </a:r>
            <a:endParaRPr lang="ko-KR" altLang="en-US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1331640" y="1844824"/>
            <a:ext cx="8064896" cy="35283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게임 시장 전체의 산업규모를 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압도하고도 남음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6175284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개발업체의 고민</a:t>
            </a:r>
            <a:endParaRPr lang="ko-KR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945" y="3683026"/>
            <a:ext cx="2808312" cy="1901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타원형 설명선 2"/>
          <p:cNvSpPr/>
          <p:nvPr/>
        </p:nvSpPr>
        <p:spPr>
          <a:xfrm>
            <a:off x="1403648" y="1922937"/>
            <a:ext cx="3240360" cy="1512168"/>
          </a:xfrm>
          <a:prstGeom prst="wedgeEllipse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</a:rPr>
              <a:t>어잉벗네</a:t>
            </a:r>
            <a:r>
              <a:rPr lang="ko-KR" altLang="en-US" dirty="0" smtClean="0">
                <a:solidFill>
                  <a:schemeClr val="tx1"/>
                </a:solidFill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</a:rPr>
              <a:t>ㅡㅡ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184" y="3724329"/>
            <a:ext cx="2638425" cy="1819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제목 1"/>
          <p:cNvSpPr txBox="1">
            <a:spLocks/>
          </p:cNvSpPr>
          <p:nvPr/>
        </p:nvSpPr>
        <p:spPr>
          <a:xfrm>
            <a:off x="4211960" y="3212976"/>
            <a:ext cx="8077200" cy="26551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0" dirty="0" smtClean="0"/>
              <a:t>&lt;</a:t>
            </a:r>
            <a:endParaRPr lang="ko-KR" altLang="en-US" sz="20000" dirty="0"/>
          </a:p>
        </p:txBody>
      </p:sp>
    </p:spTree>
    <p:extLst>
      <p:ext uri="{BB962C8B-B14F-4D97-AF65-F5344CB8AC3E}">
        <p14:creationId xmlns:p14="http://schemas.microsoft.com/office/powerpoint/2010/main" val="71242958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ko-KR" altLang="en-US" dirty="0" smtClean="0"/>
              <a:t>목</a:t>
            </a:r>
            <a:r>
              <a:rPr lang="ko-KR" altLang="en-US" dirty="0"/>
              <a:t>차</a:t>
            </a:r>
            <a:endParaRPr lang="ko-KR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sz="2700" dirty="0" smtClean="0"/>
              <a:t>정액제의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err="1" smtClean="0"/>
              <a:t>닷컴의</a:t>
            </a:r>
            <a:r>
              <a:rPr lang="ko-KR" altLang="en-US" sz="2700" dirty="0" smtClean="0"/>
              <a:t> 붕괴와 대안 모색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b="1" dirty="0" smtClean="0">
                <a:solidFill>
                  <a:schemeClr val="accent6">
                    <a:lumMod val="75000"/>
                  </a:schemeClr>
                </a:solidFill>
              </a:rPr>
              <a:t>부분 유료화의 시작</a:t>
            </a:r>
            <a:endParaRPr lang="en-US" altLang="ko-KR" sz="27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정액제에서 부분 유료화로 </a:t>
            </a:r>
            <a:r>
              <a:rPr lang="en-US" altLang="ko-KR" sz="2700" dirty="0" smtClean="0"/>
              <a:t>– </a:t>
            </a:r>
            <a:r>
              <a:rPr lang="ko-KR" altLang="en-US" sz="2700" dirty="0" err="1" smtClean="0"/>
              <a:t>캐쥬얼</a:t>
            </a:r>
            <a:r>
              <a:rPr lang="ko-KR" altLang="en-US" sz="2700" dirty="0" smtClean="0"/>
              <a:t>  게임의 도래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특이 사례들</a:t>
            </a:r>
            <a:endParaRPr lang="en-US" altLang="ko-KR" sz="2700" dirty="0"/>
          </a:p>
          <a:p>
            <a:endParaRPr lang="en-US" altLang="ko-KR" sz="2700" dirty="0"/>
          </a:p>
          <a:p>
            <a:r>
              <a:rPr lang="ko-KR" altLang="en-US" sz="2700" dirty="0"/>
              <a:t>향후 전망</a:t>
            </a:r>
            <a:r>
              <a:rPr lang="en-US" altLang="ko-KR" sz="2700" dirty="0"/>
              <a:t>, </a:t>
            </a:r>
            <a:r>
              <a:rPr lang="ko-KR" altLang="en-US" sz="2700" dirty="0"/>
              <a:t>그 끝은</a:t>
            </a:r>
            <a:r>
              <a:rPr lang="en-US" altLang="ko-KR" sz="2700" dirty="0"/>
              <a:t>?</a:t>
            </a:r>
          </a:p>
          <a:p>
            <a:endParaRPr lang="en-US" altLang="ko-KR" sz="27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644158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0"/>
            <a:ext cx="9252520" cy="6886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512463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0" y="269632"/>
            <a:ext cx="8077200" cy="1143000"/>
          </a:xfrm>
        </p:spPr>
        <p:txBody>
          <a:bodyPr/>
          <a:lstStyle/>
          <a:p>
            <a:r>
              <a:rPr lang="ko-KR" altLang="en-US" dirty="0" smtClean="0"/>
              <a:t>아이템 거래를 </a:t>
            </a:r>
            <a:r>
              <a:rPr lang="ko-KR" altLang="en-US" dirty="0" err="1" smtClean="0"/>
              <a:t>막기위한</a:t>
            </a:r>
            <a:r>
              <a:rPr lang="ko-KR" altLang="en-US" dirty="0" smtClean="0"/>
              <a:t> 노력</a:t>
            </a:r>
            <a:endParaRPr lang="ko-KR" dirty="0"/>
          </a:p>
        </p:txBody>
      </p:sp>
      <p:sp>
        <p:nvSpPr>
          <p:cNvPr id="7" name="Title 1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942911" y="1772816"/>
            <a:ext cx="8077200" cy="41764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Wingdings" pitchFamily="2" charset="2"/>
              <a:buChar char="ü"/>
            </a:pPr>
            <a:r>
              <a:rPr lang="ko-KR" altLang="en-US" dirty="0" smtClean="0"/>
              <a:t>계정 정지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pPr marL="571500" indent="-571500">
              <a:buFont typeface="Wingdings" pitchFamily="2" charset="2"/>
              <a:buChar char="ü"/>
            </a:pPr>
            <a:r>
              <a:rPr lang="ko-KR" altLang="en-US" dirty="0" smtClean="0"/>
              <a:t>아이템 몰수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422546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66800" y="260648"/>
            <a:ext cx="8077200" cy="5674642"/>
          </a:xfrm>
        </p:spPr>
        <p:txBody>
          <a:bodyPr>
            <a:noAutofit/>
          </a:bodyPr>
          <a:lstStyle/>
          <a:p>
            <a:r>
              <a:rPr lang="ko-KR" altLang="en-US" sz="12000" dirty="0" smtClean="0">
                <a:solidFill>
                  <a:srgbClr val="FF0000"/>
                </a:solidFill>
              </a:rPr>
              <a:t>계정 거래</a:t>
            </a:r>
            <a:endParaRPr lang="ko-KR" altLang="en-US" sz="1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42672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4" presetClass="emph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생각의 전환</a:t>
            </a:r>
            <a:endParaRPr lang="ko-KR" altLang="en-US" dirty="0"/>
          </a:p>
        </p:txBody>
      </p:sp>
      <p:sp>
        <p:nvSpPr>
          <p:cNvPr id="4" name="제목 2"/>
          <p:cNvSpPr txBox="1">
            <a:spLocks/>
          </p:cNvSpPr>
          <p:nvPr/>
        </p:nvSpPr>
        <p:spPr>
          <a:xfrm>
            <a:off x="933704" y="1844824"/>
            <a:ext cx="807720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itchFamily="34" charset="0"/>
              <a:buChar char="•"/>
            </a:pPr>
            <a:r>
              <a:rPr lang="ko-KR" altLang="en-US" sz="3000" dirty="0" smtClean="0"/>
              <a:t>왜 유저들이 아이템 거래를 하는 것인가</a:t>
            </a:r>
            <a:r>
              <a:rPr lang="en-US" altLang="ko-KR" sz="3000" dirty="0" smtClean="0"/>
              <a:t>?</a:t>
            </a:r>
          </a:p>
          <a:p>
            <a:endParaRPr lang="en-US" altLang="ko-KR" sz="3000" dirty="0" smtClean="0"/>
          </a:p>
        </p:txBody>
      </p:sp>
      <p:sp>
        <p:nvSpPr>
          <p:cNvPr id="6" name="제목 2"/>
          <p:cNvSpPr txBox="1">
            <a:spLocks/>
          </p:cNvSpPr>
          <p:nvPr/>
        </p:nvSpPr>
        <p:spPr>
          <a:xfrm>
            <a:off x="1403648" y="2708920"/>
            <a:ext cx="807720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>
                <a:solidFill>
                  <a:srgbClr val="FF0000"/>
                </a:solidFill>
              </a:rPr>
              <a:t> </a:t>
            </a:r>
            <a:r>
              <a:rPr lang="ko-KR" altLang="en-US" sz="3000" dirty="0">
                <a:solidFill>
                  <a:srgbClr val="FF0000"/>
                </a:solidFill>
              </a:rPr>
              <a:t>게임을 좀 더 </a:t>
            </a:r>
            <a:r>
              <a:rPr lang="ko-KR" altLang="en-US" sz="3000" dirty="0" err="1">
                <a:solidFill>
                  <a:srgbClr val="FF0000"/>
                </a:solidFill>
              </a:rPr>
              <a:t>재밌고</a:t>
            </a:r>
            <a:r>
              <a:rPr lang="ko-KR" altLang="en-US" sz="3000" dirty="0">
                <a:solidFill>
                  <a:srgbClr val="FF0000"/>
                </a:solidFill>
              </a:rPr>
              <a:t> 편하게 </a:t>
            </a:r>
            <a:r>
              <a:rPr lang="ko-KR" altLang="en-US" sz="3000" dirty="0" smtClean="0">
                <a:solidFill>
                  <a:srgbClr val="FF0000"/>
                </a:solidFill>
              </a:rPr>
              <a:t>하려고</a:t>
            </a:r>
            <a:endParaRPr lang="en-US" altLang="ko-KR" sz="3000" dirty="0" smtClean="0"/>
          </a:p>
        </p:txBody>
      </p:sp>
      <p:sp>
        <p:nvSpPr>
          <p:cNvPr id="7" name="제목 2"/>
          <p:cNvSpPr txBox="1">
            <a:spLocks/>
          </p:cNvSpPr>
          <p:nvPr/>
        </p:nvSpPr>
        <p:spPr>
          <a:xfrm>
            <a:off x="959296" y="3645024"/>
            <a:ext cx="807720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>
                <a:solidFill>
                  <a:srgbClr val="FF0000"/>
                </a:solidFill>
              </a:rPr>
              <a:t> </a:t>
            </a:r>
          </a:p>
          <a:p>
            <a:endParaRPr lang="en-US" altLang="ko-KR" sz="3000" dirty="0">
              <a:solidFill>
                <a:srgbClr val="FF0000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ko-KR" altLang="en-US" sz="3000" dirty="0"/>
              <a:t>그러면 수익을 개발사 쪽으로 돌릴 방법은</a:t>
            </a:r>
            <a:r>
              <a:rPr lang="en-US" altLang="ko-KR" sz="3000" dirty="0"/>
              <a:t>?</a:t>
            </a:r>
          </a:p>
          <a:p>
            <a:pPr lvl="1"/>
            <a:endParaRPr lang="en-US" altLang="ko-KR" sz="3000" dirty="0"/>
          </a:p>
        </p:txBody>
      </p:sp>
      <p:sp>
        <p:nvSpPr>
          <p:cNvPr id="8" name="제목 2"/>
          <p:cNvSpPr txBox="1">
            <a:spLocks/>
          </p:cNvSpPr>
          <p:nvPr/>
        </p:nvSpPr>
        <p:spPr>
          <a:xfrm>
            <a:off x="959296" y="4725144"/>
            <a:ext cx="807720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ko-KR" altLang="en-US" sz="3000" dirty="0" smtClean="0">
                <a:solidFill>
                  <a:srgbClr val="FF0000"/>
                </a:solidFill>
              </a:rPr>
              <a:t>유저들이 </a:t>
            </a:r>
            <a:r>
              <a:rPr lang="ko-KR" altLang="en-US" sz="3000" dirty="0">
                <a:solidFill>
                  <a:srgbClr val="FF0000"/>
                </a:solidFill>
              </a:rPr>
              <a:t>좋아할만한 아이템을 우리가 팔자</a:t>
            </a:r>
            <a:r>
              <a:rPr lang="en-US" altLang="ko-KR" sz="3000" dirty="0">
                <a:solidFill>
                  <a:srgbClr val="FF0000"/>
                </a:solidFill>
              </a:rPr>
              <a:t>!</a:t>
            </a:r>
            <a:endParaRPr lang="en-US" altLang="ko-KR" sz="3000" dirty="0"/>
          </a:p>
        </p:txBody>
      </p:sp>
    </p:spTree>
    <p:extLst>
      <p:ext uri="{BB962C8B-B14F-4D97-AF65-F5344CB8AC3E}">
        <p14:creationId xmlns:p14="http://schemas.microsoft.com/office/powerpoint/2010/main" val="194793020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ko-KR" altLang="en-US" dirty="0" smtClean="0"/>
              <a:t>목</a:t>
            </a:r>
            <a:r>
              <a:rPr lang="ko-KR" altLang="en-US" dirty="0"/>
              <a:t>차</a:t>
            </a:r>
            <a:endParaRPr lang="ko-KR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sz="2700" dirty="0" smtClean="0"/>
              <a:t>정액제의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err="1" smtClean="0"/>
              <a:t>닷컴의</a:t>
            </a:r>
            <a:r>
              <a:rPr lang="ko-KR" altLang="en-US" sz="2700" dirty="0" smtClean="0"/>
              <a:t> 붕괴와 대안 모색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부분 유료화의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b="1" dirty="0" smtClean="0">
                <a:solidFill>
                  <a:schemeClr val="accent6">
                    <a:lumMod val="75000"/>
                  </a:schemeClr>
                </a:solidFill>
              </a:rPr>
              <a:t>정액제에서 부분 유료화로 </a:t>
            </a:r>
            <a:r>
              <a:rPr lang="en-US" altLang="ko-KR" sz="2700" b="1" dirty="0" smtClean="0">
                <a:solidFill>
                  <a:schemeClr val="accent6">
                    <a:lumMod val="75000"/>
                  </a:schemeClr>
                </a:solidFill>
              </a:rPr>
              <a:t>– </a:t>
            </a:r>
            <a:r>
              <a:rPr lang="ko-KR" altLang="en-US" sz="2700" b="1" dirty="0" err="1" smtClean="0">
                <a:solidFill>
                  <a:schemeClr val="accent6">
                    <a:lumMod val="75000"/>
                  </a:schemeClr>
                </a:solidFill>
              </a:rPr>
              <a:t>캐쥬얼</a:t>
            </a:r>
            <a:r>
              <a:rPr lang="ko-KR" altLang="en-US" sz="2700" b="1" dirty="0" smtClean="0">
                <a:solidFill>
                  <a:schemeClr val="accent6">
                    <a:lumMod val="75000"/>
                  </a:schemeClr>
                </a:solidFill>
              </a:rPr>
              <a:t>  게임의 도래</a:t>
            </a:r>
            <a:endParaRPr lang="en-US" altLang="ko-KR" sz="27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특이 사례들</a:t>
            </a:r>
            <a:endParaRPr lang="en-US" altLang="ko-KR" sz="2700" dirty="0"/>
          </a:p>
          <a:p>
            <a:endParaRPr lang="en-US" altLang="ko-KR" sz="2700" dirty="0"/>
          </a:p>
          <a:p>
            <a:r>
              <a:rPr lang="ko-KR" altLang="en-US" sz="2700" dirty="0"/>
              <a:t>향후 전망</a:t>
            </a:r>
            <a:r>
              <a:rPr lang="en-US" altLang="ko-KR" sz="2700" dirty="0"/>
              <a:t>, </a:t>
            </a:r>
            <a:r>
              <a:rPr lang="ko-KR" altLang="en-US" sz="2700" dirty="0"/>
              <a:t>그 끝은</a:t>
            </a:r>
            <a:r>
              <a:rPr lang="en-US" altLang="ko-KR" sz="2700" dirty="0"/>
              <a:t>?</a:t>
            </a:r>
          </a:p>
          <a:p>
            <a:endParaRPr lang="en-US" altLang="ko-KR" sz="27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4380203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정액제에서 부분유료화로</a:t>
            </a:r>
            <a:r>
              <a:rPr lang="en-US" altLang="ko-KR" dirty="0" smtClean="0"/>
              <a:t>..</a:t>
            </a:r>
            <a:endParaRPr lang="ko-KR" altLang="en-US" dirty="0"/>
          </a:p>
        </p:txBody>
      </p:sp>
      <p:sp>
        <p:nvSpPr>
          <p:cNvPr id="4" name="제목 2"/>
          <p:cNvSpPr txBox="1">
            <a:spLocks/>
          </p:cNvSpPr>
          <p:nvPr/>
        </p:nvSpPr>
        <p:spPr>
          <a:xfrm>
            <a:off x="933704" y="1844824"/>
            <a:ext cx="807720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itchFamily="34" charset="0"/>
              <a:buChar char="•"/>
            </a:pPr>
            <a:r>
              <a:rPr lang="ko-KR" altLang="en-US" sz="3000" dirty="0" smtClean="0"/>
              <a:t>기존 관행에 의한 유저들의 저항감</a:t>
            </a:r>
            <a:endParaRPr lang="en-US" altLang="ko-KR" sz="3000" dirty="0" smtClean="0"/>
          </a:p>
          <a:p>
            <a:endParaRPr lang="en-US" altLang="ko-KR" sz="3000" dirty="0" smtClean="0"/>
          </a:p>
        </p:txBody>
      </p:sp>
      <p:sp>
        <p:nvSpPr>
          <p:cNvPr id="6" name="제목 2"/>
          <p:cNvSpPr txBox="1">
            <a:spLocks/>
          </p:cNvSpPr>
          <p:nvPr/>
        </p:nvSpPr>
        <p:spPr>
          <a:xfrm>
            <a:off x="1403648" y="2708920"/>
            <a:ext cx="807720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>
                <a:solidFill>
                  <a:srgbClr val="FF0000"/>
                </a:solidFill>
              </a:rPr>
              <a:t> </a:t>
            </a:r>
            <a:r>
              <a:rPr lang="ko-KR" altLang="en-US" sz="3000" dirty="0" smtClean="0">
                <a:solidFill>
                  <a:srgbClr val="FF0000"/>
                </a:solidFill>
              </a:rPr>
              <a:t>유저들에게 납득시키기가 </a:t>
            </a:r>
            <a:r>
              <a:rPr lang="ko-KR" altLang="en-US" sz="3000" dirty="0" err="1" smtClean="0">
                <a:solidFill>
                  <a:srgbClr val="FF0000"/>
                </a:solidFill>
              </a:rPr>
              <a:t>힘듬</a:t>
            </a:r>
            <a:endParaRPr lang="en-US" altLang="ko-KR" sz="3000" dirty="0" smtClean="0"/>
          </a:p>
        </p:txBody>
      </p:sp>
      <p:sp>
        <p:nvSpPr>
          <p:cNvPr id="7" name="제목 2"/>
          <p:cNvSpPr txBox="1">
            <a:spLocks/>
          </p:cNvSpPr>
          <p:nvPr/>
        </p:nvSpPr>
        <p:spPr>
          <a:xfrm>
            <a:off x="959296" y="3645024"/>
            <a:ext cx="807720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>
                <a:solidFill>
                  <a:srgbClr val="FF0000"/>
                </a:solidFill>
              </a:rPr>
              <a:t> </a:t>
            </a:r>
          </a:p>
          <a:p>
            <a:endParaRPr lang="en-US" altLang="ko-KR" sz="3000" dirty="0">
              <a:solidFill>
                <a:srgbClr val="FF0000"/>
              </a:solidFill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ko-KR" altLang="en-US" sz="3000" dirty="0" smtClean="0"/>
              <a:t>개발자 스스로의 저항감</a:t>
            </a:r>
            <a:endParaRPr lang="en-US" altLang="ko-KR" sz="3000" dirty="0"/>
          </a:p>
          <a:p>
            <a:pPr lvl="1"/>
            <a:endParaRPr lang="en-US" altLang="ko-KR" sz="3000" dirty="0"/>
          </a:p>
        </p:txBody>
      </p:sp>
      <p:sp>
        <p:nvSpPr>
          <p:cNvPr id="8" name="제목 2"/>
          <p:cNvSpPr txBox="1">
            <a:spLocks/>
          </p:cNvSpPr>
          <p:nvPr/>
        </p:nvSpPr>
        <p:spPr>
          <a:xfrm>
            <a:off x="959296" y="4725144"/>
            <a:ext cx="8077200" cy="10801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/>
            <a:r>
              <a:rPr lang="ko-KR" altLang="en-US" sz="3000" dirty="0" err="1" smtClean="0">
                <a:solidFill>
                  <a:srgbClr val="FF0000"/>
                </a:solidFill>
              </a:rPr>
              <a:t>잘팔리는</a:t>
            </a:r>
            <a:r>
              <a:rPr lang="ko-KR" altLang="en-US" sz="3000" dirty="0" smtClean="0">
                <a:solidFill>
                  <a:srgbClr val="FF0000"/>
                </a:solidFill>
              </a:rPr>
              <a:t> 아이템을 만들 궁리만 </a:t>
            </a:r>
            <a:r>
              <a:rPr lang="ko-KR" altLang="en-US" sz="3000" dirty="0" err="1" smtClean="0">
                <a:solidFill>
                  <a:srgbClr val="FF0000"/>
                </a:solidFill>
              </a:rPr>
              <a:t>하게됨</a:t>
            </a:r>
            <a:r>
              <a:rPr lang="en-US" altLang="ko-KR" sz="3000" dirty="0" smtClean="0">
                <a:solidFill>
                  <a:srgbClr val="FF0000"/>
                </a:solidFill>
              </a:rPr>
              <a:t>.</a:t>
            </a:r>
            <a:endParaRPr lang="en-US" altLang="ko-KR" sz="3000" dirty="0"/>
          </a:p>
        </p:txBody>
      </p:sp>
    </p:spTree>
    <p:extLst>
      <p:ext uri="{BB962C8B-B14F-4D97-AF65-F5344CB8AC3E}">
        <p14:creationId xmlns:p14="http://schemas.microsoft.com/office/powerpoint/2010/main" val="149322019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066800" y="1844824"/>
            <a:ext cx="8077200" cy="3312368"/>
          </a:xfrm>
        </p:spPr>
        <p:txBody>
          <a:bodyPr/>
          <a:lstStyle/>
          <a:p>
            <a:r>
              <a:rPr lang="ko-KR" altLang="en-US" dirty="0" smtClean="0"/>
              <a:t>시간이 </a:t>
            </a:r>
            <a:r>
              <a:rPr lang="ko-KR" altLang="en-US" dirty="0" err="1" smtClean="0"/>
              <a:t>약이당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ㅎㅎㅋㅋㅎ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320319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pPr algn="ctr"/>
            <a:r>
              <a:rPr lang="ko-KR" altLang="en-US" b="1" dirty="0" smtClean="0"/>
              <a:t>초기의 </a:t>
            </a:r>
            <a:r>
              <a:rPr lang="ko-KR" altLang="en-US" b="1" dirty="0" err="1" smtClean="0"/>
              <a:t>과금제</a:t>
            </a:r>
            <a:endParaRPr lang="ko-KR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altLang="ko-KR" sz="30000" dirty="0" smtClean="0"/>
              <a:t>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187697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6858" y="14513"/>
            <a:ext cx="8077200" cy="1143000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초딩들을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타겟으로한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캐쥬얼</a:t>
            </a:r>
            <a:r>
              <a:rPr lang="ko-KR" altLang="en-US" dirty="0" smtClean="0"/>
              <a:t> 게임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131262"/>
            <a:ext cx="8604448" cy="5726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608165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6858" y="14513"/>
            <a:ext cx="8077200" cy="1143000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초딩들을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타겟으로한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캐쥬얼</a:t>
            </a:r>
            <a:r>
              <a:rPr lang="ko-KR" altLang="en-US" dirty="0" smtClean="0"/>
              <a:t> 게임</a:t>
            </a:r>
            <a:endParaRPr lang="ko-KR" altLang="en-US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340768"/>
            <a:ext cx="6984776" cy="5168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4984997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6858" y="14513"/>
            <a:ext cx="8077200" cy="1143000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초딩들을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타겟으로한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캐쥬얼</a:t>
            </a:r>
            <a:r>
              <a:rPr lang="ko-KR" altLang="en-US" dirty="0" smtClean="0"/>
              <a:t> 게임</a:t>
            </a:r>
            <a:endParaRPr lang="ko-KR" alt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2325912"/>
            <a:ext cx="3076575" cy="318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988840"/>
            <a:ext cx="5112568" cy="3855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114855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5576" y="620688"/>
            <a:ext cx="8077200" cy="3672408"/>
          </a:xfrm>
        </p:spPr>
        <p:txBody>
          <a:bodyPr>
            <a:normAutofit/>
          </a:bodyPr>
          <a:lstStyle/>
          <a:p>
            <a:r>
              <a:rPr lang="ko-KR" altLang="en-US" sz="6000" dirty="0" err="1" smtClean="0"/>
              <a:t>캐쥬얼게임이</a:t>
            </a:r>
            <a:r>
              <a:rPr lang="ko-KR" altLang="en-US" sz="6000" dirty="0" smtClean="0"/>
              <a:t> 성공함</a:t>
            </a:r>
            <a:endParaRPr lang="ko-KR" altLang="en-US" sz="6000" dirty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115616" y="2780928"/>
            <a:ext cx="6840760" cy="3672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0" dirty="0" err="1" smtClean="0"/>
              <a:t>ㅡ</a:t>
            </a:r>
            <a:r>
              <a:rPr lang="en-US" altLang="ko-KR" sz="20000" dirty="0" smtClean="0"/>
              <a:t>,.</a:t>
            </a:r>
            <a:r>
              <a:rPr lang="ko-KR" altLang="en-US" sz="20000" dirty="0" err="1" smtClean="0"/>
              <a:t>ㅡ</a:t>
            </a:r>
            <a:r>
              <a:rPr lang="en-US" altLang="ko-KR" sz="20000" dirty="0" smtClean="0"/>
              <a:t>;;</a:t>
            </a:r>
            <a:endParaRPr lang="ko-KR" altLang="en-US" sz="20000" dirty="0"/>
          </a:p>
        </p:txBody>
      </p:sp>
    </p:spTree>
    <p:extLst>
      <p:ext uri="{BB962C8B-B14F-4D97-AF65-F5344CB8AC3E}">
        <p14:creationId xmlns:p14="http://schemas.microsoft.com/office/powerpoint/2010/main" val="324324558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게임을 크게 만든다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7" name="제목 2"/>
          <p:cNvSpPr txBox="1">
            <a:spLocks/>
          </p:cNvSpPr>
          <p:nvPr/>
        </p:nvSpPr>
        <p:spPr>
          <a:xfrm>
            <a:off x="762000" y="2708920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 smtClean="0"/>
              <a:t>작은게임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여러가지를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런칭</a:t>
            </a:r>
            <a:r>
              <a:rPr lang="ko-KR" altLang="en-US" dirty="0" err="1"/>
              <a:t>함</a:t>
            </a:r>
            <a:endParaRPr lang="ko-KR" altLang="en-US" dirty="0"/>
          </a:p>
        </p:txBody>
      </p:sp>
      <p:sp>
        <p:nvSpPr>
          <p:cNvPr id="8" name="제목 2"/>
          <p:cNvSpPr txBox="1">
            <a:spLocks/>
          </p:cNvSpPr>
          <p:nvPr/>
        </p:nvSpPr>
        <p:spPr>
          <a:xfrm>
            <a:off x="762000" y="5229200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 smtClean="0"/>
              <a:t>잘되는거</a:t>
            </a:r>
            <a:r>
              <a:rPr lang="ko-KR" altLang="en-US" dirty="0" smtClean="0"/>
              <a:t> 하나 </a:t>
            </a:r>
            <a:r>
              <a:rPr lang="ko-KR" altLang="en-US" dirty="0" err="1" smtClean="0"/>
              <a:t>밈</a:t>
            </a:r>
            <a:endParaRPr lang="ko-KR" altLang="en-US" dirty="0"/>
          </a:p>
        </p:txBody>
      </p:sp>
      <p:sp>
        <p:nvSpPr>
          <p:cNvPr id="9" name="아래쪽 화살표 8"/>
          <p:cNvSpPr/>
          <p:nvPr/>
        </p:nvSpPr>
        <p:spPr>
          <a:xfrm>
            <a:off x="2627784" y="1340768"/>
            <a:ext cx="864096" cy="15121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아래쪽 화살표 9"/>
          <p:cNvSpPr/>
          <p:nvPr/>
        </p:nvSpPr>
        <p:spPr>
          <a:xfrm>
            <a:off x="2627784" y="3851920"/>
            <a:ext cx="864096" cy="15121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41748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9" grpId="0" animBg="1"/>
      <p:bldP spid="1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60648"/>
            <a:ext cx="1609725" cy="142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847" y="1844824"/>
            <a:ext cx="3480743" cy="23181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293096"/>
            <a:ext cx="3480743" cy="2160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816224"/>
            <a:ext cx="3942316" cy="4619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172718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4015357"/>
            <a:ext cx="3816424" cy="2620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015357"/>
            <a:ext cx="3439923" cy="2441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4571" y="8012"/>
            <a:ext cx="4926310" cy="3937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921488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ko-KR" altLang="en-US" dirty="0" smtClean="0"/>
              <a:t>목</a:t>
            </a:r>
            <a:r>
              <a:rPr lang="ko-KR" altLang="en-US" dirty="0"/>
              <a:t>차</a:t>
            </a:r>
            <a:endParaRPr lang="ko-KR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sz="2700" dirty="0" smtClean="0"/>
              <a:t>정액제의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err="1" smtClean="0"/>
              <a:t>닷컴의</a:t>
            </a:r>
            <a:r>
              <a:rPr lang="ko-KR" altLang="en-US" sz="2700" dirty="0" smtClean="0"/>
              <a:t> 붕괴와 대안 모색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부분 유료화의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정액제에서 부분 유료화로 </a:t>
            </a:r>
            <a:r>
              <a:rPr lang="en-US" altLang="ko-KR" sz="2700" dirty="0" smtClean="0"/>
              <a:t>– </a:t>
            </a:r>
            <a:r>
              <a:rPr lang="ko-KR" altLang="en-US" sz="2700" dirty="0" err="1" smtClean="0"/>
              <a:t>캐쥬얼</a:t>
            </a:r>
            <a:r>
              <a:rPr lang="ko-KR" altLang="en-US" sz="2700" dirty="0" smtClean="0"/>
              <a:t>  게임의 도래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b="1" dirty="0" smtClean="0">
                <a:solidFill>
                  <a:schemeClr val="accent6">
                    <a:lumMod val="75000"/>
                  </a:schemeClr>
                </a:solidFill>
              </a:rPr>
              <a:t>특이 사례들</a:t>
            </a:r>
            <a:endParaRPr lang="en-US" altLang="ko-KR" sz="2700" dirty="0"/>
          </a:p>
          <a:p>
            <a:endParaRPr lang="en-US" altLang="ko-KR" sz="2700" dirty="0"/>
          </a:p>
          <a:p>
            <a:r>
              <a:rPr lang="ko-KR" altLang="en-US" sz="2700" dirty="0"/>
              <a:t>향후 전망</a:t>
            </a:r>
            <a:r>
              <a:rPr lang="en-US" altLang="ko-KR" sz="2700" dirty="0"/>
              <a:t>, </a:t>
            </a:r>
            <a:r>
              <a:rPr lang="ko-KR" altLang="en-US" sz="2700" dirty="0"/>
              <a:t>그 끝은</a:t>
            </a:r>
            <a:r>
              <a:rPr lang="en-US" altLang="ko-KR" sz="2700" dirty="0"/>
              <a:t>?</a:t>
            </a:r>
          </a:p>
          <a:p>
            <a:endParaRPr lang="en-US" altLang="ko-KR" sz="2700" b="1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411866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556792"/>
            <a:ext cx="3762375" cy="503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0" y="269632"/>
            <a:ext cx="8077200" cy="1143000"/>
          </a:xfrm>
        </p:spPr>
        <p:txBody>
          <a:bodyPr/>
          <a:lstStyle/>
          <a:p>
            <a:r>
              <a:rPr lang="ko-KR" altLang="en-US" dirty="0" smtClean="0"/>
              <a:t>씰 온라인</a:t>
            </a:r>
            <a:endParaRPr lang="ko-KR" dirty="0"/>
          </a:p>
        </p:txBody>
      </p:sp>
    </p:spTree>
    <p:extLst>
      <p:ext uri="{BB962C8B-B14F-4D97-AF65-F5344CB8AC3E}">
        <p14:creationId xmlns:p14="http://schemas.microsoft.com/office/powerpoint/2010/main" val="50028773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0" y="269632"/>
            <a:ext cx="8077200" cy="1143000"/>
          </a:xfrm>
        </p:spPr>
        <p:txBody>
          <a:bodyPr/>
          <a:lstStyle/>
          <a:p>
            <a:r>
              <a:rPr lang="ko-KR" altLang="en-US" dirty="0" smtClean="0"/>
              <a:t>특이사례로 보는 이유</a:t>
            </a:r>
            <a:r>
              <a:rPr lang="en-US" altLang="ko-KR" dirty="0" smtClean="0"/>
              <a:t>?</a:t>
            </a:r>
            <a:endParaRPr lang="ko-KR" dirty="0"/>
          </a:p>
        </p:txBody>
      </p:sp>
      <p:sp>
        <p:nvSpPr>
          <p:cNvPr id="4" name="Title 1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762000" y="2564904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서비스 도중에 </a:t>
            </a:r>
            <a:r>
              <a:rPr lang="ko-KR" altLang="en-US" dirty="0" err="1" smtClean="0"/>
              <a:t>과금체계</a:t>
            </a:r>
            <a:r>
              <a:rPr lang="ko-KR" altLang="en-US" dirty="0" smtClean="0"/>
              <a:t> 변경</a:t>
            </a:r>
            <a:endParaRPr lang="ko-KR" altLang="en-US" dirty="0"/>
          </a:p>
        </p:txBody>
      </p:sp>
      <p:sp>
        <p:nvSpPr>
          <p:cNvPr id="5" name="Title 1"/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762000" y="4797152"/>
            <a:ext cx="5610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정액제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부분 유료화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8223488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2" y="17647"/>
            <a:ext cx="9133858" cy="67632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12435468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0" y="269632"/>
            <a:ext cx="8077200" cy="1143000"/>
          </a:xfrm>
        </p:spPr>
        <p:txBody>
          <a:bodyPr/>
          <a:lstStyle/>
          <a:p>
            <a:r>
              <a:rPr lang="ko-KR" altLang="en-US" dirty="0" smtClean="0"/>
              <a:t>부분유료화로 바꾼 이후</a:t>
            </a:r>
            <a:r>
              <a:rPr lang="en-US" altLang="ko-KR" dirty="0" smtClean="0"/>
              <a:t>?</a:t>
            </a:r>
            <a:endParaRPr lang="ko-KR" dirty="0"/>
          </a:p>
        </p:txBody>
      </p:sp>
      <p:sp>
        <p:nvSpPr>
          <p:cNvPr id="4" name="Title 1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762000" y="2564904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err="1" smtClean="0"/>
              <a:t>동시접속자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6</a:t>
            </a:r>
            <a:r>
              <a:rPr lang="ko-KR" altLang="en-US" dirty="0" smtClean="0"/>
              <a:t>배 증가</a:t>
            </a:r>
            <a:endParaRPr lang="ko-KR" altLang="en-US" dirty="0"/>
          </a:p>
        </p:txBody>
      </p:sp>
      <p:sp>
        <p:nvSpPr>
          <p:cNvPr id="5" name="Title 1"/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762000" y="4797152"/>
            <a:ext cx="5610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매출 </a:t>
            </a:r>
            <a:r>
              <a:rPr lang="en-US" altLang="ko-KR" dirty="0" smtClean="0"/>
              <a:t>10</a:t>
            </a:r>
            <a:r>
              <a:rPr lang="ko-KR" altLang="en-US" dirty="0" smtClean="0"/>
              <a:t>배 증가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275058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0" y="269632"/>
            <a:ext cx="8077200" cy="1143000"/>
          </a:xfrm>
        </p:spPr>
        <p:txBody>
          <a:bodyPr/>
          <a:lstStyle/>
          <a:p>
            <a:r>
              <a:rPr lang="ko-KR" altLang="en-US" dirty="0" smtClean="0"/>
              <a:t>마비노기</a:t>
            </a:r>
            <a:endParaRPr lang="ko-K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844824"/>
            <a:ext cx="6144683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926512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0" y="269632"/>
            <a:ext cx="8077200" cy="1143000"/>
          </a:xfrm>
        </p:spPr>
        <p:txBody>
          <a:bodyPr/>
          <a:lstStyle/>
          <a:p>
            <a:r>
              <a:rPr lang="ko-KR" altLang="en-US" dirty="0" smtClean="0"/>
              <a:t>정액제 </a:t>
            </a:r>
            <a:r>
              <a:rPr lang="en-US" altLang="ko-KR" dirty="0" smtClean="0"/>
              <a:t>+ </a:t>
            </a:r>
            <a:r>
              <a:rPr lang="ko-KR" altLang="en-US" dirty="0" smtClean="0"/>
              <a:t>부분유료화</a:t>
            </a:r>
            <a:endParaRPr lang="ko-KR" dirty="0"/>
          </a:p>
        </p:txBody>
      </p:sp>
      <p:sp>
        <p:nvSpPr>
          <p:cNvPr id="4" name="Title 1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762000" y="2564904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하루 </a:t>
            </a:r>
            <a:r>
              <a:rPr lang="en-US" altLang="ko-KR" dirty="0" smtClean="0"/>
              <a:t>2</a:t>
            </a:r>
            <a:r>
              <a:rPr lang="ko-KR" altLang="en-US" dirty="0" smtClean="0"/>
              <a:t>시간 플레이</a:t>
            </a:r>
            <a:endParaRPr lang="ko-KR" altLang="en-US" dirty="0"/>
          </a:p>
        </p:txBody>
      </p:sp>
      <p:sp>
        <p:nvSpPr>
          <p:cNvPr id="5" name="Title 1"/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762000" y="4797152"/>
            <a:ext cx="5610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 smtClean="0"/>
              <a:t>+ </a:t>
            </a:r>
            <a:r>
              <a:rPr lang="ko-KR" altLang="en-US" dirty="0" smtClean="0"/>
              <a:t>부분 유료화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2940136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0" y="269632"/>
            <a:ext cx="8077200" cy="1143000"/>
          </a:xfrm>
        </p:spPr>
        <p:txBody>
          <a:bodyPr/>
          <a:lstStyle/>
          <a:p>
            <a:r>
              <a:rPr lang="en-US" altLang="ko-KR" dirty="0" smtClean="0"/>
              <a:t>WOW!!</a:t>
            </a:r>
            <a:endParaRPr lang="ko-KR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552026"/>
            <a:ext cx="6912768" cy="5188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0546164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ko-KR" altLang="en-US" dirty="0" smtClean="0"/>
              <a:t>목</a:t>
            </a:r>
            <a:r>
              <a:rPr lang="ko-KR" altLang="en-US" dirty="0"/>
              <a:t>차</a:t>
            </a:r>
            <a:endParaRPr lang="ko-KR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sz="2700" dirty="0" smtClean="0"/>
              <a:t>정액제의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err="1" smtClean="0"/>
              <a:t>닷컴의</a:t>
            </a:r>
            <a:r>
              <a:rPr lang="ko-KR" altLang="en-US" sz="2700" dirty="0" smtClean="0"/>
              <a:t> 붕괴와 대안 모색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부분 유료화의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정액제에서 부분 유료화로 </a:t>
            </a:r>
            <a:r>
              <a:rPr lang="en-US" altLang="ko-KR" sz="2700" dirty="0" smtClean="0"/>
              <a:t>– </a:t>
            </a:r>
            <a:r>
              <a:rPr lang="ko-KR" altLang="en-US" sz="2700" dirty="0" err="1" smtClean="0"/>
              <a:t>캐쥬얼</a:t>
            </a:r>
            <a:r>
              <a:rPr lang="ko-KR" altLang="en-US" sz="2700" dirty="0" smtClean="0"/>
              <a:t>  게임의 도래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b="1" dirty="0" smtClean="0"/>
              <a:t>특이 사례들</a:t>
            </a:r>
            <a:endParaRPr lang="en-US" altLang="ko-KR" sz="2700" dirty="0"/>
          </a:p>
          <a:p>
            <a:endParaRPr lang="en-US" altLang="ko-KR" sz="2700" dirty="0"/>
          </a:p>
          <a:p>
            <a:r>
              <a:rPr lang="ko-KR" altLang="en-US" sz="2700" b="1" dirty="0" smtClean="0">
                <a:solidFill>
                  <a:schemeClr val="accent6">
                    <a:lumMod val="75000"/>
                  </a:schemeClr>
                </a:solidFill>
              </a:rPr>
              <a:t>향후 전망</a:t>
            </a:r>
            <a:r>
              <a:rPr lang="en-US" altLang="ko-KR" sz="2700" b="1" dirty="0" smtClean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ko-KR" altLang="en-US" sz="2700" b="1" dirty="0" smtClean="0">
                <a:solidFill>
                  <a:schemeClr val="accent6">
                    <a:lumMod val="75000"/>
                  </a:schemeClr>
                </a:solidFill>
              </a:rPr>
              <a:t>그 끝은</a:t>
            </a:r>
            <a:r>
              <a:rPr lang="en-US" altLang="ko-KR" sz="2700" b="1" dirty="0" smtClean="0">
                <a:solidFill>
                  <a:schemeClr val="accent6">
                    <a:lumMod val="75000"/>
                  </a:schemeClr>
                </a:solidFill>
              </a:rPr>
              <a:t>?</a:t>
            </a:r>
            <a:endParaRPr lang="en-US" altLang="ko-KR" sz="2700" dirty="0"/>
          </a:p>
          <a:p>
            <a:endParaRPr lang="en-US" altLang="ko-KR" sz="2700" b="1" dirty="0" smtClean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0301830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0" y="269632"/>
            <a:ext cx="8077200" cy="1143000"/>
          </a:xfrm>
        </p:spPr>
        <p:txBody>
          <a:bodyPr/>
          <a:lstStyle/>
          <a:p>
            <a:r>
              <a:rPr lang="ko-KR" altLang="en-US" dirty="0" smtClean="0"/>
              <a:t>개발 패턴의 변화</a:t>
            </a:r>
            <a:endParaRPr lang="ko-KR" dirty="0"/>
          </a:p>
        </p:txBody>
      </p:sp>
      <p:sp>
        <p:nvSpPr>
          <p:cNvPr id="4" name="Title 1"/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683568" y="2060848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유료화 이후에 유저들을 잘 붙잡아서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결제하게 만들 것인가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2" name="아래쪽 화살표 1"/>
          <p:cNvSpPr/>
          <p:nvPr/>
        </p:nvSpPr>
        <p:spPr>
          <a:xfrm>
            <a:off x="3491880" y="3356992"/>
            <a:ext cx="1080120" cy="16561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itle 1"/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835968" y="5373216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얼마나 유저들이 많이</a:t>
            </a:r>
            <a:endParaRPr lang="en-US" altLang="ko-KR" dirty="0" smtClean="0"/>
          </a:p>
          <a:p>
            <a:r>
              <a:rPr lang="ko-KR" altLang="en-US" dirty="0" smtClean="0"/>
              <a:t> </a:t>
            </a:r>
            <a:endParaRPr lang="en-US" altLang="ko-KR" dirty="0" smtClean="0"/>
          </a:p>
          <a:p>
            <a:r>
              <a:rPr lang="ko-KR" altLang="en-US" dirty="0" smtClean="0"/>
              <a:t>결제할 수 있도록 고안할 것인가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3950131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  <p:bldP spid="2" grpId="0" animBg="1"/>
      <p:bldP spid="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37" y="584684"/>
            <a:ext cx="4078578" cy="2520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266039"/>
            <a:ext cx="2952328" cy="3157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8612" y="3429000"/>
            <a:ext cx="5981700" cy="339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4486177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문제는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899897" y="1556792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밸런스 자체가 붕괴</a:t>
            </a:r>
            <a:r>
              <a:rPr lang="en-US" altLang="ko-KR" dirty="0" smtClean="0"/>
              <a:t>!</a:t>
            </a:r>
            <a:endParaRPr lang="ko-KR" altLang="en-US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917543" y="2744518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속보이는 시스템으로 유저들에게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짜증 유발</a:t>
            </a:r>
            <a:endParaRPr lang="en-US" altLang="ko-KR" dirty="0" smtClean="0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899897" y="5373216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게임을 급속도로 </a:t>
            </a:r>
            <a:r>
              <a:rPr lang="ko-KR" altLang="en-US" dirty="0" err="1" smtClean="0"/>
              <a:t>망하게하는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독약이 되는 경우가 많다</a:t>
            </a:r>
            <a:r>
              <a:rPr lang="en-US" altLang="ko-KR" dirty="0" smtClean="0"/>
              <a:t>.</a:t>
            </a:r>
          </a:p>
        </p:txBody>
      </p:sp>
      <p:sp>
        <p:nvSpPr>
          <p:cNvPr id="6" name="아래쪽 화살표 5"/>
          <p:cNvSpPr/>
          <p:nvPr/>
        </p:nvSpPr>
        <p:spPr>
          <a:xfrm>
            <a:off x="2483768" y="4149080"/>
            <a:ext cx="720080" cy="9361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57514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이쯤에서 요약</a:t>
            </a:r>
            <a:endParaRPr lang="ko-KR" altLang="en-US" dirty="0"/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762000" y="1556792"/>
            <a:ext cx="8077200" cy="50405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대부분의 게임들은 </a:t>
            </a:r>
            <a:endParaRPr lang="en-US" altLang="ko-KR" dirty="0" smtClean="0"/>
          </a:p>
          <a:p>
            <a:r>
              <a:rPr lang="ko-KR" altLang="en-US" dirty="0" smtClean="0"/>
              <a:t>부분 유료화를 택하고 있지만</a:t>
            </a:r>
            <a:r>
              <a:rPr lang="en-US" altLang="ko-KR" dirty="0" smtClean="0"/>
              <a:t>,</a:t>
            </a:r>
          </a:p>
          <a:p>
            <a:endParaRPr lang="en-US" altLang="ko-KR" dirty="0"/>
          </a:p>
          <a:p>
            <a:r>
              <a:rPr lang="en-US" altLang="ko-KR" dirty="0" smtClean="0"/>
              <a:t> </a:t>
            </a:r>
          </a:p>
          <a:p>
            <a:r>
              <a:rPr lang="ko-KR" altLang="en-US" dirty="0" smtClean="0"/>
              <a:t>이로 인해서 </a:t>
            </a:r>
            <a:endParaRPr lang="en-US" altLang="ko-KR" dirty="0" smtClean="0"/>
          </a:p>
          <a:p>
            <a:r>
              <a:rPr lang="ko-KR" altLang="en-US" dirty="0" smtClean="0"/>
              <a:t>게임의 의도적인 왜곡이 생기고</a:t>
            </a:r>
            <a:endParaRPr lang="en-US" altLang="ko-KR" dirty="0" smtClean="0"/>
          </a:p>
          <a:p>
            <a:r>
              <a:rPr lang="ko-KR" altLang="en-US" dirty="0" smtClean="0"/>
              <a:t>이로 인해서 </a:t>
            </a:r>
            <a:endParaRPr lang="en-US" altLang="ko-KR" dirty="0" smtClean="0"/>
          </a:p>
          <a:p>
            <a:r>
              <a:rPr lang="ko-KR" altLang="en-US" dirty="0" smtClean="0"/>
              <a:t>또 다른 문제가 발생하고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5738465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앞으로는 어떻게 될까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762000" y="2708920"/>
            <a:ext cx="8077200" cy="1872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유저들에게 전혀 부담을 주지 않는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게임이 나올 가능성이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488199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엔씨소프트 3부작. 온라인게임 혁명 '리니지2와 바츠 해방전쟁'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0679340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수익을 광고주로부터 받는 게임</a:t>
            </a:r>
            <a:endParaRPr lang="ko-KR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340768"/>
            <a:ext cx="7128792" cy="5346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5931748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5882"/>
            <a:ext cx="9324528" cy="6968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91348181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아루온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게임즈</a:t>
            </a:r>
            <a:endParaRPr lang="ko-KR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12776"/>
            <a:ext cx="7200800" cy="4970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500892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결론</a:t>
            </a:r>
            <a:endParaRPr lang="ko-KR" altLang="en-US" dirty="0"/>
          </a:p>
        </p:txBody>
      </p:sp>
      <p:sp>
        <p:nvSpPr>
          <p:cNvPr id="3" name="제목 1"/>
          <p:cNvSpPr txBox="1">
            <a:spLocks/>
          </p:cNvSpPr>
          <p:nvPr/>
        </p:nvSpPr>
        <p:spPr>
          <a:xfrm>
            <a:off x="914400" y="2060848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직접적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간접적</a:t>
            </a:r>
            <a:endParaRPr lang="ko-KR" altLang="en-US" dirty="0"/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914400" y="4086200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kumimoji="0" lang="ko-K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 smtClean="0"/>
              <a:t>답은 시장이 결정할 문제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968766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62000" y="274638"/>
            <a:ext cx="8077200" cy="6106690"/>
          </a:xfrm>
        </p:spPr>
        <p:txBody>
          <a:bodyPr>
            <a:normAutofit/>
          </a:bodyPr>
          <a:lstStyle/>
          <a:p>
            <a:r>
              <a:rPr lang="ko-KR" altLang="en-US" sz="3500" dirty="0" smtClean="0"/>
              <a:t>어떤 방식이</a:t>
            </a:r>
            <a:r>
              <a:rPr lang="en-US" altLang="ko-KR" sz="3500" dirty="0" smtClean="0"/>
              <a:t/>
            </a:r>
            <a:br>
              <a:rPr lang="en-US" altLang="ko-KR" sz="3500" dirty="0" smtClean="0"/>
            </a:br>
            <a:r>
              <a:rPr lang="en-US" altLang="ko-KR" sz="3500" dirty="0"/>
              <a:t/>
            </a:r>
            <a:br>
              <a:rPr lang="en-US" altLang="ko-KR" sz="3500" dirty="0"/>
            </a:br>
            <a:r>
              <a:rPr lang="ko-KR" altLang="en-US" sz="3500" dirty="0" smtClean="0"/>
              <a:t>차세대 </a:t>
            </a:r>
            <a:r>
              <a:rPr lang="ko-KR" altLang="en-US" sz="3500" dirty="0" err="1" smtClean="0"/>
              <a:t>과금</a:t>
            </a:r>
            <a:r>
              <a:rPr lang="ko-KR" altLang="en-US" sz="3500" dirty="0" smtClean="0"/>
              <a:t> 방식으로</a:t>
            </a:r>
            <a:r>
              <a:rPr lang="en-US" altLang="ko-KR" sz="3500" dirty="0" smtClean="0"/>
              <a:t/>
            </a:r>
            <a:br>
              <a:rPr lang="en-US" altLang="ko-KR" sz="3500" dirty="0" smtClean="0"/>
            </a:br>
            <a:r>
              <a:rPr lang="en-US" altLang="ko-KR" sz="3500" dirty="0"/>
              <a:t/>
            </a:r>
            <a:br>
              <a:rPr lang="en-US" altLang="ko-KR" sz="3500" dirty="0"/>
            </a:br>
            <a:r>
              <a:rPr lang="ko-KR" altLang="en-US" sz="3500" dirty="0" smtClean="0"/>
              <a:t>채택이 될지는</a:t>
            </a:r>
            <a:r>
              <a:rPr lang="en-US" altLang="ko-KR" sz="3500" dirty="0" smtClean="0"/>
              <a:t/>
            </a:r>
            <a:br>
              <a:rPr lang="en-US" altLang="ko-KR" sz="3500" dirty="0" smtClean="0"/>
            </a:br>
            <a:r>
              <a:rPr lang="en-US" altLang="ko-KR" sz="3500" dirty="0"/>
              <a:t/>
            </a:r>
            <a:br>
              <a:rPr lang="en-US" altLang="ko-KR" sz="3500" dirty="0"/>
            </a:br>
            <a:r>
              <a:rPr lang="ko-KR" altLang="en-US" sz="3500" dirty="0" smtClean="0"/>
              <a:t>이제부터 시작되는 새로운 움직임을</a:t>
            </a:r>
            <a:r>
              <a:rPr lang="en-US" altLang="ko-KR" sz="3500" dirty="0" smtClean="0"/>
              <a:t/>
            </a:r>
            <a:br>
              <a:rPr lang="en-US" altLang="ko-KR" sz="3500" dirty="0" smtClean="0"/>
            </a:br>
            <a:r>
              <a:rPr lang="en-US" altLang="ko-KR" sz="3500" dirty="0"/>
              <a:t/>
            </a:r>
            <a:br>
              <a:rPr lang="en-US" altLang="ko-KR" sz="3500" dirty="0"/>
            </a:br>
            <a:r>
              <a:rPr lang="ko-KR" altLang="en-US" sz="3500" dirty="0" smtClean="0"/>
              <a:t>주목할 필요가 있을 것이다</a:t>
            </a:r>
            <a:r>
              <a:rPr lang="en-US" altLang="ko-KR" sz="3500" dirty="0" smtClean="0"/>
              <a:t>.</a:t>
            </a:r>
            <a:endParaRPr lang="ko-KR" altLang="en-US" sz="3500" dirty="0"/>
          </a:p>
        </p:txBody>
      </p:sp>
    </p:spTree>
    <p:extLst>
      <p:ext uri="{BB962C8B-B14F-4D97-AF65-F5344CB8AC3E}">
        <p14:creationId xmlns:p14="http://schemas.microsoft.com/office/powerpoint/2010/main" val="2744354873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546" name="Rectangle 2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latinLnBrk="1">
              <a:defRPr lang="ko-KR"/>
            </a:pPr>
            <a:r>
              <a:rPr lang="ko-KR" dirty="0"/>
              <a:t>질문</a:t>
            </a:r>
            <a:r>
              <a:rPr lang="ko-KR" dirty="0" smtClean="0"/>
              <a:t>?</a:t>
            </a:r>
            <a:endParaRPr lang="ko-KR" dirty="0"/>
          </a:p>
        </p:txBody>
      </p:sp>
      <p:sp>
        <p:nvSpPr>
          <p:cNvPr id="3" name="Rectangle 2"/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4790332" y="5495925"/>
            <a:ext cx="4343400" cy="136207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kumimoji="0" lang="ko-KR" sz="4000" b="1" kern="1200" cap="small" baseline="0">
                <a:solidFill>
                  <a:srgbClr val="003300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1">
              <a:defRPr lang="ko-KR"/>
            </a:pPr>
            <a:r>
              <a:rPr lang="ko-KR" altLang="en-US" dirty="0" err="1" smtClean="0"/>
              <a:t>다른말로</a:t>
            </a:r>
            <a:r>
              <a:rPr lang="ko-KR" altLang="en-US" dirty="0" smtClean="0"/>
              <a:t> 하면</a:t>
            </a:r>
            <a:endParaRPr lang="en-US" altLang="ko-KR" dirty="0" smtClean="0"/>
          </a:p>
          <a:p>
            <a:pPr latinLnBrk="1">
              <a:defRPr lang="ko-KR"/>
            </a:pPr>
            <a:r>
              <a:rPr lang="en-US" altLang="ko-KR" dirty="0" smtClean="0"/>
              <a:t>“</a:t>
            </a:r>
            <a:r>
              <a:rPr lang="ko-KR" altLang="en-US" dirty="0" smtClean="0"/>
              <a:t>공격</a:t>
            </a:r>
            <a:r>
              <a:rPr lang="en-US" altLang="ko-KR" dirty="0" smtClean="0"/>
              <a:t>”</a:t>
            </a:r>
            <a:endParaRPr lang="ko-KR" altLang="en-US" dirty="0"/>
          </a:p>
        </p:txBody>
      </p:sp>
    </p:spTree>
    <p:custDataLst>
      <p:tags r:id="rId1"/>
    </p:custData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ko-KR" altLang="en-US" dirty="0" smtClean="0"/>
              <a:t>목</a:t>
            </a:r>
            <a:r>
              <a:rPr lang="ko-KR" altLang="en-US" dirty="0"/>
              <a:t>차</a:t>
            </a:r>
            <a:endParaRPr lang="ko-KR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sz="2700" dirty="0" smtClean="0"/>
              <a:t>정액제의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b="1" dirty="0" err="1" smtClean="0">
                <a:solidFill>
                  <a:schemeClr val="accent6">
                    <a:lumMod val="75000"/>
                  </a:schemeClr>
                </a:solidFill>
              </a:rPr>
              <a:t>닷컴의</a:t>
            </a:r>
            <a:r>
              <a:rPr lang="ko-KR" altLang="en-US" sz="2700" b="1" dirty="0" smtClean="0">
                <a:solidFill>
                  <a:schemeClr val="accent6">
                    <a:lumMod val="75000"/>
                  </a:schemeClr>
                </a:solidFill>
              </a:rPr>
              <a:t> 붕괴와 대안 모색</a:t>
            </a:r>
            <a:endParaRPr lang="en-US" altLang="ko-KR" sz="27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부분 유료화의 시작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정액제에서 부분 유료화로 </a:t>
            </a:r>
            <a:r>
              <a:rPr lang="en-US" altLang="ko-KR" sz="2700" dirty="0" smtClean="0"/>
              <a:t>– </a:t>
            </a:r>
            <a:r>
              <a:rPr lang="ko-KR" altLang="en-US" sz="2700" dirty="0" err="1" smtClean="0"/>
              <a:t>캐쥬얼</a:t>
            </a:r>
            <a:r>
              <a:rPr lang="ko-KR" altLang="en-US" sz="2700" dirty="0" smtClean="0"/>
              <a:t>  게임의 도래</a:t>
            </a:r>
            <a:endParaRPr lang="en-US" altLang="ko-KR" sz="2700" dirty="0" smtClean="0"/>
          </a:p>
          <a:p>
            <a:endParaRPr lang="en-US" altLang="ko-KR" sz="2700" dirty="0" smtClean="0"/>
          </a:p>
          <a:p>
            <a:r>
              <a:rPr lang="ko-KR" altLang="en-US" sz="2700" dirty="0" smtClean="0"/>
              <a:t>특이 사례들</a:t>
            </a:r>
            <a:endParaRPr lang="en-US" altLang="ko-KR" sz="2700" dirty="0" smtClean="0"/>
          </a:p>
          <a:p>
            <a:pPr marL="0" indent="0">
              <a:buNone/>
            </a:pPr>
            <a:endParaRPr lang="en-US" altLang="ko-KR" sz="2700" dirty="0"/>
          </a:p>
          <a:p>
            <a:r>
              <a:rPr lang="ko-KR" altLang="en-US" sz="2700" dirty="0"/>
              <a:t>향후 전망</a:t>
            </a:r>
            <a:r>
              <a:rPr lang="en-US" altLang="ko-KR" sz="2700" dirty="0"/>
              <a:t>, </a:t>
            </a:r>
            <a:r>
              <a:rPr lang="ko-KR" altLang="en-US" sz="2700" dirty="0"/>
              <a:t>그 끝은</a:t>
            </a:r>
            <a:r>
              <a:rPr lang="en-US" altLang="ko-KR" sz="2700" dirty="0"/>
              <a:t>?</a:t>
            </a:r>
          </a:p>
          <a:p>
            <a:pPr marL="0" indent="0">
              <a:buNone/>
            </a:pPr>
            <a:endParaRPr lang="en-US" altLang="ko-KR" sz="2700" dirty="0" smtClean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4505819"/>
      </p:ext>
    </p:extLst>
  </p:cSld>
  <p:clrMapOvr>
    <a:masterClrMapping/>
  </p:clrMapOvr>
  <p:transition spd="slow">
    <p:wipe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95400" y="2363450"/>
            <a:ext cx="6781800" cy="380875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ko-KR" altLang="en-US" sz="7200" dirty="0" smtClean="0"/>
              <a:t>관 리 비 용</a:t>
            </a:r>
            <a:endParaRPr lang="en-US" altLang="ko-KR" sz="7200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0"/>
            <a:ext cx="7765662" cy="16476125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714" name="Line 2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>
            <a:off x="1249363" y="5799138"/>
            <a:ext cx="7208837" cy="0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 latinLnBrk="1">
              <a:defRPr lang="ko-KR"/>
            </a:pPr>
            <a:endParaRPr lang="ko-KR"/>
          </a:p>
        </p:txBody>
      </p:sp>
      <p:sp>
        <p:nvSpPr>
          <p:cNvPr id="627715" name="Line 3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 flipH="1" flipV="1">
            <a:off x="1242990" y="1898319"/>
            <a:ext cx="15875" cy="3916363"/>
          </a:xfrm>
          <a:prstGeom prst="line">
            <a:avLst/>
          </a:prstGeom>
          <a:noFill/>
          <a:ln w="57150">
            <a:solidFill>
              <a:schemeClr val="tx2"/>
            </a:solidFill>
            <a:round/>
            <a:headEnd/>
            <a:tailEnd type="triangle" w="med" len="med"/>
          </a:ln>
          <a:effectLst/>
        </p:spPr>
        <p:txBody>
          <a:bodyPr>
            <a:spAutoFit/>
          </a:bodyPr>
          <a:lstStyle/>
          <a:p>
            <a:pPr latinLnBrk="1">
              <a:defRPr lang="ko-KR"/>
            </a:pPr>
            <a:endParaRPr lang="ko-KR"/>
          </a:p>
        </p:txBody>
      </p:sp>
      <p:sp>
        <p:nvSpPr>
          <p:cNvPr id="627722" name="AutoShape 10"/>
          <p:cNvSpPr>
            <a:spLocks noChangeArrowheads="1"/>
          </p:cNvSpPr>
          <p:nvPr>
            <p:custDataLst>
              <p:tags r:id="rId4"/>
            </p:custDataLst>
          </p:nvPr>
        </p:nvSpPr>
        <p:spPr bwMode="invGray">
          <a:xfrm>
            <a:off x="1756484" y="4329094"/>
            <a:ext cx="1753651" cy="1222157"/>
          </a:xfrm>
          <a:prstGeom prst="round2DiagRect">
            <a:avLst/>
          </a:prstGeom>
          <a:solidFill>
            <a:schemeClr val="bg1"/>
          </a:solidFill>
          <a:ln w="12700">
            <a:solidFill>
              <a:schemeClr val="tx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45720" rIns="45720" anchor="ctr">
            <a:noAutofit/>
          </a:bodyPr>
          <a:lstStyle/>
          <a:p>
            <a:pPr algn="ctr" latinLnBrk="1">
              <a:defRPr lang="ko-KR"/>
            </a:pPr>
            <a:r>
              <a:rPr lang="ko-KR" altLang="en-US" sz="2000" dirty="0" smtClean="0"/>
              <a:t>서버</a:t>
            </a:r>
            <a:endParaRPr lang="ko-KR" sz="2000" dirty="0"/>
          </a:p>
        </p:txBody>
      </p:sp>
      <p:sp>
        <p:nvSpPr>
          <p:cNvPr id="627725" name="AutoShape 13"/>
          <p:cNvSpPr>
            <a:spLocks noChangeArrowheads="1"/>
          </p:cNvSpPr>
          <p:nvPr>
            <p:custDataLst>
              <p:tags r:id="rId5"/>
            </p:custDataLst>
          </p:nvPr>
        </p:nvSpPr>
        <p:spPr bwMode="invGray">
          <a:xfrm>
            <a:off x="6335671" y="2089798"/>
            <a:ext cx="1743878" cy="1212785"/>
          </a:xfrm>
          <a:prstGeom prst="round2DiagRect">
            <a:avLst/>
          </a:prstGeom>
          <a:solidFill>
            <a:schemeClr val="bg1"/>
          </a:solidFill>
          <a:ln w="12700">
            <a:solidFill>
              <a:schemeClr val="tx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45720" rIns="45720" anchor="ctr">
            <a:noAutofit/>
          </a:bodyPr>
          <a:lstStyle/>
          <a:p>
            <a:pPr algn="ctr" latinLnBrk="1">
              <a:defRPr lang="ko-KR"/>
            </a:pPr>
            <a:r>
              <a:rPr lang="ko-KR" altLang="en-US" sz="2000" dirty="0" smtClean="0"/>
              <a:t>인프라</a:t>
            </a:r>
            <a:endParaRPr lang="ko-KR" sz="2000" dirty="0"/>
          </a:p>
        </p:txBody>
      </p:sp>
      <p:sp>
        <p:nvSpPr>
          <p:cNvPr id="627728" name="Rectangle 16"/>
          <p:cNvSpPr>
            <a:spLocks noGrp="1" noChangeArrowheads="1"/>
          </p:cNvSpPr>
          <p:nvPr>
            <p:ph type="title"/>
            <p:custDataLst>
              <p:tags r:id="rId6"/>
            </p:custDataLst>
          </p:nvPr>
        </p:nvSpPr>
        <p:spPr>
          <a:xfrm>
            <a:off x="841248" y="301752"/>
            <a:ext cx="8077200" cy="1143000"/>
          </a:xfrm>
        </p:spPr>
        <p:txBody>
          <a:bodyPr/>
          <a:lstStyle/>
          <a:p>
            <a:pPr latinLnBrk="1">
              <a:defRPr lang="ko-KR"/>
            </a:pPr>
            <a:r>
              <a:rPr lang="ko-KR" altLang="en-US" dirty="0" smtClean="0"/>
              <a:t>관리비</a:t>
            </a:r>
            <a:r>
              <a:rPr lang="ko-KR" altLang="en-US" dirty="0"/>
              <a:t>용</a:t>
            </a:r>
            <a:endParaRPr lang="ko-KR" dirty="0"/>
          </a:p>
        </p:txBody>
      </p:sp>
      <p:sp>
        <p:nvSpPr>
          <p:cNvPr id="17" name="AutoShape 10"/>
          <p:cNvSpPr>
            <a:spLocks noChangeArrowheads="1"/>
          </p:cNvSpPr>
          <p:nvPr>
            <p:custDataLst>
              <p:tags r:id="rId7"/>
            </p:custDataLst>
          </p:nvPr>
        </p:nvSpPr>
        <p:spPr bwMode="invGray">
          <a:xfrm>
            <a:off x="4191000" y="3276600"/>
            <a:ext cx="1753651" cy="1222157"/>
          </a:xfrm>
          <a:prstGeom prst="round2DiagRect">
            <a:avLst/>
          </a:prstGeom>
          <a:solidFill>
            <a:schemeClr val="bg1"/>
          </a:solidFill>
          <a:ln w="12700">
            <a:solidFill>
              <a:schemeClr val="tx2"/>
            </a:solidFill>
            <a:round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45720" rIns="45720" anchor="ctr">
            <a:noAutofit/>
          </a:bodyPr>
          <a:lstStyle/>
          <a:p>
            <a:pPr algn="ctr" latinLnBrk="1">
              <a:defRPr lang="ko-KR"/>
            </a:pPr>
            <a:r>
              <a:rPr lang="ko-KR" altLang="en-US" sz="2000" dirty="0" smtClean="0">
                <a:latin typeface="Segoe Semibold" pitchFamily="34" charset="0"/>
              </a:rPr>
              <a:t>회</a:t>
            </a:r>
            <a:r>
              <a:rPr lang="ko-KR" altLang="en-US" sz="2000" dirty="0">
                <a:latin typeface="Segoe Semibold" pitchFamily="34" charset="0"/>
              </a:rPr>
              <a:t>선</a:t>
            </a:r>
            <a:endParaRPr lang="ko-KR" sz="2000" dirty="0"/>
          </a:p>
        </p:txBody>
      </p:sp>
      <p:sp>
        <p:nvSpPr>
          <p:cNvPr id="11" name="Freeform 15"/>
          <p:cNvSpPr>
            <a:spLocks/>
          </p:cNvSpPr>
          <p:nvPr>
            <p:custDataLst>
              <p:tags r:id="rId8"/>
            </p:custDataLst>
          </p:nvPr>
        </p:nvSpPr>
        <p:spPr bwMode="auto">
          <a:xfrm rot="21240482">
            <a:off x="2519412" y="1676400"/>
            <a:ext cx="3728988" cy="2313711"/>
          </a:xfrm>
          <a:custGeom>
            <a:avLst/>
            <a:gdLst/>
            <a:ahLst/>
            <a:cxnLst>
              <a:cxn ang="0">
                <a:pos x="0" y="1390"/>
              </a:cxn>
              <a:cxn ang="0">
                <a:pos x="1529" y="158"/>
              </a:cxn>
              <a:cxn ang="0">
                <a:pos x="1529" y="0"/>
              </a:cxn>
              <a:cxn ang="0">
                <a:pos x="2030" y="360"/>
              </a:cxn>
              <a:cxn ang="0">
                <a:pos x="1523" y="714"/>
              </a:cxn>
              <a:cxn ang="0">
                <a:pos x="1520" y="543"/>
              </a:cxn>
              <a:cxn ang="0">
                <a:pos x="0" y="1390"/>
              </a:cxn>
            </a:cxnLst>
            <a:rect l="0" t="0" r="r" b="b"/>
            <a:pathLst>
              <a:path w="2030" h="1390">
                <a:moveTo>
                  <a:pt x="0" y="1390"/>
                </a:moveTo>
                <a:cubicBezTo>
                  <a:pt x="131" y="796"/>
                  <a:pt x="676" y="220"/>
                  <a:pt x="1529" y="158"/>
                </a:cubicBezTo>
                <a:lnTo>
                  <a:pt x="1529" y="0"/>
                </a:lnTo>
                <a:lnTo>
                  <a:pt x="2030" y="360"/>
                </a:lnTo>
                <a:lnTo>
                  <a:pt x="1523" y="714"/>
                </a:lnTo>
                <a:lnTo>
                  <a:pt x="1520" y="543"/>
                </a:lnTo>
                <a:cubicBezTo>
                  <a:pt x="803" y="447"/>
                  <a:pt x="109" y="1123"/>
                  <a:pt x="0" y="1390"/>
                </a:cubicBezTo>
                <a:close/>
              </a:path>
            </a:pathLst>
          </a:custGeom>
          <a:gradFill rotWithShape="1">
            <a:gsLst>
              <a:gs pos="0">
                <a:schemeClr val="accent5"/>
              </a:gs>
              <a:gs pos="100000">
                <a:schemeClr val="accent4"/>
              </a:gs>
            </a:gsLst>
            <a:lin ang="18900000" scaled="1"/>
          </a:gradFill>
          <a:ln w="3175" cap="flat" cmpd="sng">
            <a:noFill/>
            <a:prstDash val="solid"/>
            <a:round/>
            <a:headEnd/>
            <a:tailEnd/>
          </a:ln>
          <a:effectLst/>
        </p:spPr>
        <p:txBody>
          <a:bodyPr wrap="none" anchor="ctr">
            <a:noAutofit/>
          </a:bodyPr>
          <a:lstStyle/>
          <a:p>
            <a:pPr latinLnBrk="1">
              <a:defRPr lang="ko-KR"/>
            </a:pPr>
            <a:endParaRPr lang="ko-KR"/>
          </a:p>
        </p:txBody>
      </p:sp>
    </p:spTree>
    <p:custDataLst>
      <p:tags r:id="rId1"/>
    </p:custData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27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27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277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27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27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7722" grpId="0" animBg="1"/>
      <p:bldP spid="627725" grpId="0" animBg="1"/>
      <p:bldP spid="17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728" name="Rectangle 16"/>
          <p:cNvSpPr>
            <a:spLocks noGrp="1" noChangeArrowheads="1"/>
          </p:cNvSpPr>
          <p:nvPr>
            <p:ph type="title"/>
            <p:custDataLst>
              <p:tags r:id="rId2"/>
            </p:custDataLst>
          </p:nvPr>
        </p:nvSpPr>
        <p:spPr>
          <a:xfrm>
            <a:off x="1259632" y="1556792"/>
            <a:ext cx="8077200" cy="3343272"/>
          </a:xfrm>
        </p:spPr>
        <p:txBody>
          <a:bodyPr>
            <a:normAutofit fontScale="90000"/>
          </a:bodyPr>
          <a:lstStyle/>
          <a:p>
            <a:pPr latinLnBrk="1">
              <a:defRPr lang="ko-KR"/>
            </a:pPr>
            <a:r>
              <a:rPr lang="ko-KR" altLang="en-US" sz="22500" dirty="0" smtClean="0"/>
              <a:t>수익</a:t>
            </a:r>
            <a:r>
              <a:rPr lang="en-US" altLang="ko-KR" sz="22500" dirty="0" smtClean="0"/>
              <a:t>X</a:t>
            </a:r>
            <a:endParaRPr lang="ko-KR" sz="225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422457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277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772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I2DOt6RzRcU51QxdhNewL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I2DOt6RzRcU51QxdhNew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I2DOt6RzRcU51QxdhNew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7wNinuYvMzfZ5U1vBqhNhA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397Sh4Wf3q9VkhYZEnvoz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7YHL0AN4yxWP6rbpeJii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x8rhPVNC2ZkJsgYQvjtV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AGzTPKJNXuuOK4v20iPS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O8O3IgLtryNrFUJ6b9lREq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pSbIsX2HQuOqjOBqXA0jcY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Q6pMcljtk1MJ0De6E19B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7wNinuYvMzfZ5U1vBqhNhA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7wNinuYvMzfZ5U1vBqhNhA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x8rhPVNC2ZkJsgYQvjtV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x8rhPVNC2ZkJsgYQvjtV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uhWvCQomImT50qU5y4Zn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x8rhPVNC2ZkJsgYQvjtV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7wNinuYvMzfZ5U1vBqhNhA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uhWvCQomImT50qU5y4Znw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xiNleKja73hohXWjuz775t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7wNinuYvMzfZ5U1vBqhNhA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QQ6pMcljtk1MJ0De6E19Bq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retnMj4SFfqbVIhVK0Rf83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ezdaKHeWyBnZyZ2cDqRSoa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RMR96J2MVd0CGe2e5htjk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LRMR96J2MVd0CGe2e5htjk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QUq8QELArFIgadhH063fpq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InkrlxYPS4jAzciXk8ToAM"/>
</p:tagLst>
</file>

<file path=ppt/theme/theme1.xml><?xml version="1.0" encoding="utf-8"?>
<a:theme xmlns:a="http://schemas.openxmlformats.org/drawingml/2006/main" name="교육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</Template>
  <TotalTime>0</TotalTime>
  <Words>1205</Words>
  <Application>Microsoft Office PowerPoint</Application>
  <PresentationFormat>화면 슬라이드 쇼(4:3)</PresentationFormat>
  <Paragraphs>306</Paragraphs>
  <Slides>55</Slides>
  <Notes>17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55</vt:i4>
      </vt:variant>
    </vt:vector>
  </HeadingPairs>
  <TitlesOfParts>
    <vt:vector size="56" baseType="lpstr">
      <vt:lpstr>교육</vt:lpstr>
      <vt:lpstr>게임의 과금체계</vt:lpstr>
      <vt:lpstr>목차</vt:lpstr>
      <vt:lpstr>초기의 과금제</vt:lpstr>
      <vt:lpstr>PowerPoint 프레젠테이션</vt:lpstr>
      <vt:lpstr>PowerPoint 프레젠테이션</vt:lpstr>
      <vt:lpstr>목차</vt:lpstr>
      <vt:lpstr>PowerPoint 프레젠테이션</vt:lpstr>
      <vt:lpstr>관리비용</vt:lpstr>
      <vt:lpstr>수익X</vt:lpstr>
      <vt:lpstr>인터넷 마케팅</vt:lpstr>
      <vt:lpstr>망함ㅋ</vt:lpstr>
      <vt:lpstr>IT업계</vt:lpstr>
      <vt:lpstr>닷컴 붕괴</vt:lpstr>
      <vt:lpstr>게임</vt:lpstr>
      <vt:lpstr>게임</vt:lpstr>
      <vt:lpstr>게임</vt:lpstr>
      <vt:lpstr>베타족의 출현</vt:lpstr>
      <vt:lpstr>예를 들자면</vt:lpstr>
      <vt:lpstr>기업들은 고민을 함.</vt:lpstr>
      <vt:lpstr>아이템 거래의 문제점</vt:lpstr>
      <vt:lpstr>게임 개발업체의 고민</vt:lpstr>
      <vt:lpstr>목차</vt:lpstr>
      <vt:lpstr>PowerPoint 프레젠테이션</vt:lpstr>
      <vt:lpstr>아이템 거래를 막기위한 노력</vt:lpstr>
      <vt:lpstr>계정 거래</vt:lpstr>
      <vt:lpstr>생각의 전환</vt:lpstr>
      <vt:lpstr>목차</vt:lpstr>
      <vt:lpstr>정액제에서 부분유료화로..</vt:lpstr>
      <vt:lpstr>시간이 약이당 ㅎㅎㅋㅋㅎ</vt:lpstr>
      <vt:lpstr>초딩들을 타겟으로한 캐쥬얼 게임</vt:lpstr>
      <vt:lpstr>초딩들을 타겟으로한 캐쥬얼 게임</vt:lpstr>
      <vt:lpstr>초딩들을 타겟으로한 캐쥬얼 게임</vt:lpstr>
      <vt:lpstr>캐쥬얼게임이 성공함</vt:lpstr>
      <vt:lpstr>게임을 크게 만든다.</vt:lpstr>
      <vt:lpstr>PowerPoint 프레젠테이션</vt:lpstr>
      <vt:lpstr>PowerPoint 프레젠테이션</vt:lpstr>
      <vt:lpstr>목차</vt:lpstr>
      <vt:lpstr>씰 온라인</vt:lpstr>
      <vt:lpstr>특이사례로 보는 이유?</vt:lpstr>
      <vt:lpstr>부분유료화로 바꾼 이후?</vt:lpstr>
      <vt:lpstr>마비노기</vt:lpstr>
      <vt:lpstr>정액제 + 부분유료화</vt:lpstr>
      <vt:lpstr>WOW!!</vt:lpstr>
      <vt:lpstr>목차</vt:lpstr>
      <vt:lpstr>개발 패턴의 변화</vt:lpstr>
      <vt:lpstr>PowerPoint 프레젠테이션</vt:lpstr>
      <vt:lpstr>문제는!</vt:lpstr>
      <vt:lpstr>이쯤에서 요약</vt:lpstr>
      <vt:lpstr>앞으로는 어떻게 될까?</vt:lpstr>
      <vt:lpstr>수익을 광고주로부터 받는 게임</vt:lpstr>
      <vt:lpstr>PowerPoint 프레젠테이션</vt:lpstr>
      <vt:lpstr>아루온 게임즈</vt:lpstr>
      <vt:lpstr>결론</vt:lpstr>
      <vt:lpstr>어떤 방식이  차세대 과금 방식으로  채택이 될지는  이제부터 시작되는 새로운 움직임을  주목할 필요가 있을 것이다.</vt:lpstr>
      <vt:lpstr>질문?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2013-03-04T13:59:50Z</dcterms:created>
  <dcterms:modified xsi:type="dcterms:W3CDTF">2013-03-26T15:47:00Z</dcterms:modified>
</cp:coreProperties>
</file>

<file path=docProps/thumbnail.jpeg>
</file>